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A8DDFBF-FFC6-49A3-908F-B76081060A15}" type="datetimeFigureOut">
              <a:rPr lang="en-US" smtClean="0"/>
              <a:pPr/>
              <a:t>2/14/2012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C72D48D-7DCE-4C8F-9253-ED9B9EA4C08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C72D48D-7DCE-4C8F-9253-ED9B9EA4C082}" type="slidenum">
              <a:rPr lang="en-US" smtClean="0"/>
              <a:pPr/>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51D837A-B160-447F-8051-12F682FF2E76}" type="datetimeFigureOut">
              <a:rPr lang="en-US" smtClean="0"/>
              <a:pPr/>
              <a:t>2/14/2012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C06BD5-F2C0-4DFF-97DE-835C181D6B9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1D837A-B160-447F-8051-12F682FF2E76}" type="datetimeFigureOut">
              <a:rPr lang="en-US" smtClean="0"/>
              <a:pPr/>
              <a:t>2/14/2012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C06BD5-F2C0-4DFF-97DE-835C181D6B9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1D837A-B160-447F-8051-12F682FF2E76}" type="datetimeFigureOut">
              <a:rPr lang="en-US" smtClean="0"/>
              <a:pPr/>
              <a:t>2/14/2012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C06BD5-F2C0-4DFF-97DE-835C181D6B9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1D837A-B160-447F-8051-12F682FF2E76}" type="datetimeFigureOut">
              <a:rPr lang="en-US" smtClean="0"/>
              <a:pPr/>
              <a:t>2/14/2012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C06BD5-F2C0-4DFF-97DE-835C181D6B9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1D837A-B160-447F-8051-12F682FF2E76}" type="datetimeFigureOut">
              <a:rPr lang="en-US" smtClean="0"/>
              <a:pPr/>
              <a:t>2/14/2012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C06BD5-F2C0-4DFF-97DE-835C181D6B9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51D837A-B160-447F-8051-12F682FF2E76}" type="datetimeFigureOut">
              <a:rPr lang="en-US" smtClean="0"/>
              <a:pPr/>
              <a:t>2/14/2012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C06BD5-F2C0-4DFF-97DE-835C181D6B9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51D837A-B160-447F-8051-12F682FF2E76}" type="datetimeFigureOut">
              <a:rPr lang="en-US" smtClean="0"/>
              <a:pPr/>
              <a:t>2/14/2012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1C06BD5-F2C0-4DFF-97DE-835C181D6B9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51D837A-B160-447F-8051-12F682FF2E76}" type="datetimeFigureOut">
              <a:rPr lang="en-US" smtClean="0"/>
              <a:pPr/>
              <a:t>2/14/2012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1C06BD5-F2C0-4DFF-97DE-835C181D6B9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1D837A-B160-447F-8051-12F682FF2E76}" type="datetimeFigureOut">
              <a:rPr lang="en-US" smtClean="0"/>
              <a:pPr/>
              <a:t>2/14/2012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1C06BD5-F2C0-4DFF-97DE-835C181D6B9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1D837A-B160-447F-8051-12F682FF2E76}" type="datetimeFigureOut">
              <a:rPr lang="en-US" smtClean="0"/>
              <a:pPr/>
              <a:t>2/14/2012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C06BD5-F2C0-4DFF-97DE-835C181D6B9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1D837A-B160-447F-8051-12F682FF2E76}" type="datetimeFigureOut">
              <a:rPr lang="en-US" smtClean="0"/>
              <a:pPr/>
              <a:t>2/14/2012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C06BD5-F2C0-4DFF-97DE-835C181D6B9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1D837A-B160-447F-8051-12F682FF2E76}" type="datetimeFigureOut">
              <a:rPr lang="en-US" smtClean="0"/>
              <a:pPr/>
              <a:t>2/14/2012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C06BD5-F2C0-4DFF-97DE-835C181D6B9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6.wmf"/><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6.wmf"/><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audio" Target="../media/audio4.wav"/><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6.wmf"/><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jpeg"/></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audio" Target="../media/audio5.wav"/><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wmf"/><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6.wmf"/><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6.wmf"/><Relationship Id="rId1" Type="http://schemas.openxmlformats.org/officeDocument/2006/relationships/slideLayout" Target="../slideLayouts/slideLayout2.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ussia-flag.jpg"/>
          <p:cNvPicPr>
            <a:picLocks noChangeAspect="1"/>
          </p:cNvPicPr>
          <p:nvPr/>
        </p:nvPicPr>
        <p:blipFill>
          <a:blip r:embed="rId3" cstate="print"/>
          <a:stretch>
            <a:fillRect/>
          </a:stretch>
        </p:blipFill>
        <p:spPr>
          <a:xfrm>
            <a:off x="0" y="0"/>
            <a:ext cx="9144000" cy="6858000"/>
          </a:xfrm>
          <a:prstGeom prst="rect">
            <a:avLst/>
          </a:prstGeom>
        </p:spPr>
      </p:pic>
      <p:sp>
        <p:nvSpPr>
          <p:cNvPr id="2" name="Title 1"/>
          <p:cNvSpPr>
            <a:spLocks noGrp="1"/>
          </p:cNvSpPr>
          <p:nvPr>
            <p:ph type="ctrTitle"/>
          </p:nvPr>
        </p:nvSpPr>
        <p:spPr/>
        <p:txBody>
          <a:bodyPr/>
          <a:lstStyle/>
          <a:p>
            <a:r>
              <a:rPr lang="en-US" b="1" u="sng" dirty="0" smtClean="0">
                <a:solidFill>
                  <a:schemeClr val="bg1"/>
                </a:solidFill>
                <a:latin typeface="Times New Roman" pitchFamily="18" charset="0"/>
                <a:cs typeface="Times New Roman" pitchFamily="18" charset="0"/>
              </a:rPr>
              <a:t>A </a:t>
            </a:r>
            <a:r>
              <a:rPr lang="en-US" b="1" u="sng" spc="-300" dirty="0">
                <a:solidFill>
                  <a:schemeClr val="bg1"/>
                </a:solidFill>
                <a:latin typeface="Times New Roman" pitchFamily="18" charset="0"/>
                <a:cs typeface="Times New Roman" pitchFamily="18" charset="0"/>
              </a:rPr>
              <a:t>J</a:t>
            </a:r>
            <a:r>
              <a:rPr lang="en-US" b="1" u="sng" spc="-300" dirty="0" smtClean="0">
                <a:solidFill>
                  <a:schemeClr val="bg1"/>
                </a:solidFill>
                <a:latin typeface="Times New Roman" pitchFamily="18" charset="0"/>
                <a:cs typeface="Times New Roman" pitchFamily="18" charset="0"/>
              </a:rPr>
              <a:t>ourney</a:t>
            </a:r>
            <a:r>
              <a:rPr lang="en-US" b="1" u="sng" dirty="0" smtClean="0">
                <a:solidFill>
                  <a:schemeClr val="bg1"/>
                </a:solidFill>
                <a:latin typeface="Times New Roman" pitchFamily="18" charset="0"/>
                <a:cs typeface="Times New Roman" pitchFamily="18" charset="0"/>
              </a:rPr>
              <a:t> </a:t>
            </a:r>
            <a:r>
              <a:rPr lang="en-US" b="1" u="sng" dirty="0">
                <a:solidFill>
                  <a:schemeClr val="bg1"/>
                </a:solidFill>
                <a:latin typeface="Times New Roman" pitchFamily="18" charset="0"/>
                <a:cs typeface="Times New Roman" pitchFamily="18" charset="0"/>
              </a:rPr>
              <a:t>T</a:t>
            </a:r>
            <a:r>
              <a:rPr lang="en-US" b="1" u="sng" dirty="0" smtClean="0">
                <a:solidFill>
                  <a:schemeClr val="bg1"/>
                </a:solidFill>
                <a:latin typeface="Times New Roman" pitchFamily="18" charset="0"/>
                <a:cs typeface="Times New Roman" pitchFamily="18" charset="0"/>
              </a:rPr>
              <a:t>hrough </a:t>
            </a:r>
            <a:r>
              <a:rPr lang="en-US" b="1" u="sng" dirty="0">
                <a:solidFill>
                  <a:schemeClr val="bg1"/>
                </a:solidFill>
                <a:latin typeface="Times New Roman" pitchFamily="18" charset="0"/>
                <a:cs typeface="Times New Roman" pitchFamily="18" charset="0"/>
              </a:rPr>
              <a:t>R</a:t>
            </a:r>
            <a:r>
              <a:rPr lang="en-US" b="1" u="sng" dirty="0" smtClean="0">
                <a:solidFill>
                  <a:schemeClr val="bg1"/>
                </a:solidFill>
                <a:latin typeface="Times New Roman" pitchFamily="18" charset="0"/>
                <a:cs typeface="Times New Roman" pitchFamily="18" charset="0"/>
              </a:rPr>
              <a:t>ussia</a:t>
            </a:r>
            <a:endParaRPr lang="en-US" b="1" u="sng" dirty="0">
              <a:solidFill>
                <a:schemeClr val="bg1"/>
              </a:solidFill>
              <a:latin typeface="Times New Roman" pitchFamily="18" charset="0"/>
              <a:cs typeface="Times New Roman" pitchFamily="18" charset="0"/>
            </a:endParaRPr>
          </a:p>
        </p:txBody>
      </p:sp>
      <p:sp>
        <p:nvSpPr>
          <p:cNvPr id="3" name="Subtitle 2"/>
          <p:cNvSpPr>
            <a:spLocks noGrp="1"/>
          </p:cNvSpPr>
          <p:nvPr>
            <p:ph type="subTitle" idx="1"/>
          </p:nvPr>
        </p:nvSpPr>
        <p:spPr>
          <a:xfrm>
            <a:off x="1600200" y="4267200"/>
            <a:ext cx="5867400" cy="1371600"/>
          </a:xfrm>
        </p:spPr>
        <p:txBody>
          <a:bodyPr/>
          <a:lstStyle/>
          <a:p>
            <a:r>
              <a:rPr lang="en-US" b="1" dirty="0" smtClean="0">
                <a:solidFill>
                  <a:schemeClr val="bg1">
                    <a:lumMod val="85000"/>
                  </a:schemeClr>
                </a:solidFill>
                <a:latin typeface="Times New Roman" pitchFamily="18" charset="0"/>
                <a:cs typeface="Times New Roman" pitchFamily="18" charset="0"/>
              </a:rPr>
              <a:t>With Your Host Alex Donatelli</a:t>
            </a:r>
          </a:p>
          <a:p>
            <a:r>
              <a:rPr lang="en-US" b="1" dirty="0" smtClean="0">
                <a:solidFill>
                  <a:schemeClr val="bg1">
                    <a:lumMod val="85000"/>
                  </a:schemeClr>
                </a:solidFill>
                <a:latin typeface="Times New Roman" pitchFamily="18" charset="0"/>
                <a:cs typeface="Times New Roman" pitchFamily="18" charset="0"/>
              </a:rPr>
              <a:t>Rotation 3 Period 8</a:t>
            </a:r>
            <a:endParaRPr lang="en-US" b="1" dirty="0">
              <a:solidFill>
                <a:schemeClr val="bg1">
                  <a:lumMod val="85000"/>
                </a:schemeClr>
              </a:solidFill>
              <a:latin typeface="Times New Roman" pitchFamily="18" charset="0"/>
              <a:cs typeface="Times New Roman" pitchFamily="18" charset="0"/>
            </a:endParaRPr>
          </a:p>
        </p:txBody>
      </p:sp>
    </p:spTree>
  </p:cSld>
  <p:clrMapOvr>
    <a:masterClrMapping/>
  </p:clrMapOvr>
  <p:transition spd="slow">
    <p:fade thruBlk="1"/>
    <p:sndAc>
      <p:stSnd>
        <p:snd r:embed="rId2" name="applause.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Documents and Settings\DAJ022\Local Settings\Temporary Internet Files\Content.IE5\1DCIYRR1\MC900025657[1].wmf"/>
          <p:cNvPicPr>
            <a:picLocks noChangeAspect="1" noChangeArrowheads="1"/>
          </p:cNvPicPr>
          <p:nvPr/>
        </p:nvPicPr>
        <p:blipFill>
          <a:blip r:embed="rId2" cstate="print"/>
          <a:srcRect/>
          <a:stretch>
            <a:fillRect/>
          </a:stretch>
        </p:blipFill>
        <p:spPr bwMode="auto">
          <a:xfrm>
            <a:off x="0" y="0"/>
            <a:ext cx="9353549" cy="7086600"/>
          </a:xfrm>
          <a:prstGeom prst="rect">
            <a:avLst/>
          </a:prstGeom>
          <a:noFill/>
        </p:spPr>
      </p:pic>
      <p:sp>
        <p:nvSpPr>
          <p:cNvPr id="2" name="Title 1"/>
          <p:cNvSpPr>
            <a:spLocks noGrp="1"/>
          </p:cNvSpPr>
          <p:nvPr>
            <p:ph type="title"/>
          </p:nvPr>
        </p:nvSpPr>
        <p:spPr/>
        <p:txBody>
          <a:bodyPr/>
          <a:lstStyle/>
          <a:p>
            <a:r>
              <a:rPr lang="en-US" b="1" u="sng" dirty="0" smtClean="0">
                <a:latin typeface="Onyx" pitchFamily="82" charset="0"/>
              </a:rPr>
              <a:t>Pelmeni</a:t>
            </a:r>
            <a:endParaRPr lang="en-US" u="sng" dirty="0">
              <a:latin typeface="Onyx" pitchFamily="82" charset="0"/>
            </a:endParaRPr>
          </a:p>
        </p:txBody>
      </p:sp>
      <p:pic>
        <p:nvPicPr>
          <p:cNvPr id="6" name="Picture 5" descr="untitledpi.bmp"/>
          <p:cNvPicPr>
            <a:picLocks noChangeAspect="1"/>
          </p:cNvPicPr>
          <p:nvPr/>
        </p:nvPicPr>
        <p:blipFill>
          <a:blip r:embed="rId3" cstate="print"/>
          <a:stretch>
            <a:fillRect/>
          </a:stretch>
        </p:blipFill>
        <p:spPr>
          <a:xfrm>
            <a:off x="457200" y="1905000"/>
            <a:ext cx="3795131" cy="2667000"/>
          </a:xfrm>
          <a:prstGeom prst="rect">
            <a:avLst/>
          </a:prstGeom>
        </p:spPr>
      </p:pic>
      <p:pic>
        <p:nvPicPr>
          <p:cNvPr id="7" name="Picture 6" descr="untitledhhhh.bmp"/>
          <p:cNvPicPr>
            <a:picLocks noChangeAspect="1"/>
          </p:cNvPicPr>
          <p:nvPr/>
        </p:nvPicPr>
        <p:blipFill>
          <a:blip r:embed="rId4" cstate="print"/>
          <a:stretch>
            <a:fillRect/>
          </a:stretch>
        </p:blipFill>
        <p:spPr>
          <a:xfrm>
            <a:off x="4953000" y="1905000"/>
            <a:ext cx="3810000" cy="2667000"/>
          </a:xfrm>
          <a:prstGeom prst="rect">
            <a:avLst/>
          </a:prstGeom>
        </p:spPr>
      </p:pic>
      <p:sp>
        <p:nvSpPr>
          <p:cNvPr id="8" name="TextBox 7"/>
          <p:cNvSpPr txBox="1"/>
          <p:nvPr/>
        </p:nvSpPr>
        <p:spPr>
          <a:xfrm>
            <a:off x="1066800" y="4876800"/>
            <a:ext cx="7391400" cy="923330"/>
          </a:xfrm>
          <a:prstGeom prst="rect">
            <a:avLst/>
          </a:prstGeom>
          <a:noFill/>
        </p:spPr>
        <p:txBody>
          <a:bodyPr wrap="square" rtlCol="0">
            <a:spAutoFit/>
          </a:bodyPr>
          <a:lstStyle/>
          <a:p>
            <a:r>
              <a:rPr lang="en-US" dirty="0" smtClean="0">
                <a:latin typeface="Times New Roman" pitchFamily="18" charset="0"/>
                <a:cs typeface="Times New Roman" pitchFamily="18" charset="0"/>
              </a:rPr>
              <a:t>Pelmeni are pastry dumplings filled typically with meatballs. They can be served alone, slathered in butter and topped with sour cream, or in a soup broth.</a:t>
            </a:r>
            <a:endParaRPr lang="en-US" dirty="0">
              <a:latin typeface="Times New Roman" pitchFamily="18" charset="0"/>
              <a:cs typeface="Times New Roman" pitchFamily="18" charset="0"/>
            </a:endParaRPr>
          </a:p>
        </p:txBody>
      </p:sp>
    </p:spTree>
  </p:cSld>
  <p:clrMapOvr>
    <a:masterClrMapping/>
  </p:clrMapOvr>
  <p:transition spd="slow">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DAJ022\Local Settings\Temporary Internet Files\Content.IE5\1DCIYRR1\MC900025657[1].wmf"/>
          <p:cNvPicPr>
            <a:picLocks noChangeAspect="1" noChangeArrowheads="1"/>
          </p:cNvPicPr>
          <p:nvPr/>
        </p:nvPicPr>
        <p:blipFill>
          <a:blip r:embed="rId2" cstate="print"/>
          <a:srcRect/>
          <a:stretch>
            <a:fillRect/>
          </a:stretch>
        </p:blipFill>
        <p:spPr bwMode="auto">
          <a:xfrm>
            <a:off x="0" y="0"/>
            <a:ext cx="9353549" cy="7086600"/>
          </a:xfrm>
          <a:prstGeom prst="rect">
            <a:avLst/>
          </a:prstGeom>
          <a:noFill/>
        </p:spPr>
      </p:pic>
      <p:sp>
        <p:nvSpPr>
          <p:cNvPr id="2" name="Title 1"/>
          <p:cNvSpPr>
            <a:spLocks noGrp="1"/>
          </p:cNvSpPr>
          <p:nvPr>
            <p:ph type="title"/>
          </p:nvPr>
        </p:nvSpPr>
        <p:spPr/>
        <p:txBody>
          <a:bodyPr/>
          <a:lstStyle/>
          <a:p>
            <a:r>
              <a:rPr lang="en-US" u="sng" dirty="0" smtClean="0">
                <a:latin typeface="Onyx" pitchFamily="82" charset="0"/>
              </a:rPr>
              <a:t>Caviar</a:t>
            </a:r>
            <a:endParaRPr lang="en-US" u="sng" dirty="0">
              <a:latin typeface="Onyx" pitchFamily="82" charset="0"/>
            </a:endParaRPr>
          </a:p>
        </p:txBody>
      </p:sp>
      <p:pic>
        <p:nvPicPr>
          <p:cNvPr id="6" name="Picture 5" descr="untitledklkm.bmp"/>
          <p:cNvPicPr>
            <a:picLocks noChangeAspect="1"/>
          </p:cNvPicPr>
          <p:nvPr/>
        </p:nvPicPr>
        <p:blipFill>
          <a:blip r:embed="rId3" cstate="print"/>
          <a:stretch>
            <a:fillRect/>
          </a:stretch>
        </p:blipFill>
        <p:spPr>
          <a:xfrm>
            <a:off x="990600" y="1752600"/>
            <a:ext cx="3200400" cy="3200400"/>
          </a:xfrm>
          <a:prstGeom prst="rect">
            <a:avLst/>
          </a:prstGeom>
        </p:spPr>
      </p:pic>
      <p:pic>
        <p:nvPicPr>
          <p:cNvPr id="7" name="Picture 6" descr="untitledi.bmp"/>
          <p:cNvPicPr>
            <a:picLocks noChangeAspect="1"/>
          </p:cNvPicPr>
          <p:nvPr/>
        </p:nvPicPr>
        <p:blipFill>
          <a:blip r:embed="rId4" cstate="print"/>
          <a:stretch>
            <a:fillRect/>
          </a:stretch>
        </p:blipFill>
        <p:spPr>
          <a:xfrm>
            <a:off x="5105400" y="1752600"/>
            <a:ext cx="3200400" cy="3200400"/>
          </a:xfrm>
          <a:prstGeom prst="rect">
            <a:avLst/>
          </a:prstGeom>
        </p:spPr>
      </p:pic>
      <p:sp>
        <p:nvSpPr>
          <p:cNvPr id="8" name="TextBox 7"/>
          <p:cNvSpPr txBox="1"/>
          <p:nvPr/>
        </p:nvSpPr>
        <p:spPr>
          <a:xfrm>
            <a:off x="762000" y="5562600"/>
            <a:ext cx="8001000" cy="646331"/>
          </a:xfrm>
          <a:prstGeom prst="rect">
            <a:avLst/>
          </a:prstGeom>
          <a:noFill/>
        </p:spPr>
        <p:txBody>
          <a:bodyPr wrap="square" rtlCol="0">
            <a:spAutoFit/>
          </a:bodyPr>
          <a:lstStyle/>
          <a:p>
            <a:r>
              <a:rPr lang="en-US" dirty="0" smtClean="0">
                <a:latin typeface="Times New Roman" pitchFamily="18" charset="0"/>
                <a:cs typeface="Times New Roman" pitchFamily="18" charset="0"/>
              </a:rPr>
              <a:t>Caviar is considered a huge Russian delicacy and is very expensive. Caviar is made from salted fish eggs.</a:t>
            </a:r>
            <a:r>
              <a:rPr lang="en-US" dirty="0" smtClean="0"/>
              <a:t> </a:t>
            </a:r>
            <a:endParaRPr lang="en-US" dirty="0"/>
          </a:p>
        </p:txBody>
      </p:sp>
    </p:spTree>
  </p:cSld>
  <p:clrMapOvr>
    <a:masterClrMapping/>
  </p:clrMapOvr>
  <p:transition spd="slow">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ussia-flag.jpg"/>
          <p:cNvPicPr>
            <a:picLocks noChangeAspect="1"/>
          </p:cNvPicPr>
          <p:nvPr/>
        </p:nvPicPr>
        <p:blipFill>
          <a:blip r:embed="rId3" cstate="print"/>
          <a:stretch>
            <a:fillRect/>
          </a:stretch>
        </p:blipFill>
        <p:spPr>
          <a:xfrm>
            <a:off x="0" y="0"/>
            <a:ext cx="9144000" cy="6888480"/>
          </a:xfrm>
          <a:prstGeom prst="rect">
            <a:avLst/>
          </a:prstGeom>
        </p:spPr>
      </p:pic>
      <p:sp>
        <p:nvSpPr>
          <p:cNvPr id="2" name="Title 1"/>
          <p:cNvSpPr>
            <a:spLocks noGrp="1"/>
          </p:cNvSpPr>
          <p:nvPr>
            <p:ph type="title"/>
          </p:nvPr>
        </p:nvSpPr>
        <p:spPr>
          <a:xfrm>
            <a:off x="609600" y="2819400"/>
            <a:ext cx="8229600" cy="1143000"/>
          </a:xfrm>
        </p:spPr>
        <p:txBody>
          <a:bodyPr>
            <a:normAutofit/>
          </a:bodyPr>
          <a:lstStyle/>
          <a:p>
            <a:r>
              <a:rPr lang="en-US" sz="6000" b="1" i="1" u="sng" dirty="0" smtClean="0">
                <a:solidFill>
                  <a:schemeClr val="bg1"/>
                </a:solidFill>
                <a:latin typeface="Onyx" pitchFamily="82" charset="0"/>
              </a:rPr>
              <a:t>Clothing in Russia</a:t>
            </a:r>
            <a:endParaRPr lang="en-US" sz="6000" b="1" i="1" u="sng" dirty="0">
              <a:solidFill>
                <a:schemeClr val="bg1"/>
              </a:solidFill>
              <a:latin typeface="Onyx" pitchFamily="82" charset="0"/>
            </a:endParaRPr>
          </a:p>
        </p:txBody>
      </p:sp>
    </p:spTree>
  </p:cSld>
  <p:clrMapOvr>
    <a:masterClrMapping/>
  </p:clrMapOvr>
  <p:transition spd="slow">
    <p:cut/>
    <p:sndAc>
      <p:stSnd>
        <p:snd r:embed="rId2" name="breeze.wav"/>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DAJ022\Local Settings\Temporary Internet Files\Content.IE5\1DCIYRR1\MC900025657[1].wmf"/>
          <p:cNvPicPr>
            <a:picLocks noChangeAspect="1" noChangeArrowheads="1"/>
          </p:cNvPicPr>
          <p:nvPr/>
        </p:nvPicPr>
        <p:blipFill>
          <a:blip r:embed="rId2" cstate="print"/>
          <a:srcRect/>
          <a:stretch>
            <a:fillRect/>
          </a:stretch>
        </p:blipFill>
        <p:spPr bwMode="auto">
          <a:xfrm>
            <a:off x="-209549" y="0"/>
            <a:ext cx="9353549" cy="7086600"/>
          </a:xfrm>
          <a:prstGeom prst="rect">
            <a:avLst/>
          </a:prstGeom>
          <a:noFill/>
        </p:spPr>
      </p:pic>
      <p:sp>
        <p:nvSpPr>
          <p:cNvPr id="5" name="TextBox 4"/>
          <p:cNvSpPr txBox="1"/>
          <p:nvPr/>
        </p:nvSpPr>
        <p:spPr>
          <a:xfrm>
            <a:off x="1600200" y="381000"/>
            <a:ext cx="6019800" cy="1754326"/>
          </a:xfrm>
          <a:prstGeom prst="rect">
            <a:avLst/>
          </a:prstGeom>
          <a:noFill/>
        </p:spPr>
        <p:txBody>
          <a:bodyPr wrap="square" rtlCol="0">
            <a:spAutoFit/>
          </a:bodyPr>
          <a:lstStyle/>
          <a:p>
            <a:r>
              <a:rPr lang="en-US" dirty="0" smtClean="0"/>
              <a:t>Living in Russia requires warm clothing. For example, many people wear wool scarves, thick jackets and/or pants. Also, many wear warm hats or masks. For women, skirts and blouses are acceptable Russian clothing stores offer little variety in clothing styles and colors. In the late 1970’s, citizens demanded stores offer more variety in clothing. </a:t>
            </a:r>
          </a:p>
        </p:txBody>
      </p:sp>
      <p:pic>
        <p:nvPicPr>
          <p:cNvPr id="6" name="Picture 5" descr="untitledcfff.bmp"/>
          <p:cNvPicPr>
            <a:picLocks noChangeAspect="1"/>
          </p:cNvPicPr>
          <p:nvPr/>
        </p:nvPicPr>
        <p:blipFill>
          <a:blip r:embed="rId3" cstate="print"/>
          <a:stretch>
            <a:fillRect/>
          </a:stretch>
        </p:blipFill>
        <p:spPr>
          <a:xfrm>
            <a:off x="2895600" y="2362200"/>
            <a:ext cx="2895600" cy="3124200"/>
          </a:xfrm>
          <a:prstGeom prst="rect">
            <a:avLst/>
          </a:prstGeom>
        </p:spPr>
      </p:pic>
      <p:pic>
        <p:nvPicPr>
          <p:cNvPr id="7" name="Picture 6" descr="imagesCAPG9GME.jpg"/>
          <p:cNvPicPr>
            <a:picLocks noChangeAspect="1"/>
          </p:cNvPicPr>
          <p:nvPr/>
        </p:nvPicPr>
        <p:blipFill>
          <a:blip r:embed="rId4" cstate="print"/>
          <a:stretch>
            <a:fillRect/>
          </a:stretch>
        </p:blipFill>
        <p:spPr>
          <a:xfrm>
            <a:off x="-152400" y="2362200"/>
            <a:ext cx="2819400" cy="3125129"/>
          </a:xfrm>
          <a:prstGeom prst="rect">
            <a:avLst/>
          </a:prstGeom>
        </p:spPr>
      </p:pic>
      <p:pic>
        <p:nvPicPr>
          <p:cNvPr id="8" name="Picture 7" descr="imagesCAS4Y0XZ.jpg"/>
          <p:cNvPicPr>
            <a:picLocks noChangeAspect="1"/>
          </p:cNvPicPr>
          <p:nvPr/>
        </p:nvPicPr>
        <p:blipFill>
          <a:blip r:embed="rId5" cstate="print"/>
          <a:stretch>
            <a:fillRect/>
          </a:stretch>
        </p:blipFill>
        <p:spPr>
          <a:xfrm>
            <a:off x="6019800" y="2362200"/>
            <a:ext cx="2819400" cy="3124200"/>
          </a:xfrm>
          <a:prstGeom prst="rect">
            <a:avLst/>
          </a:prstGeom>
        </p:spPr>
      </p:pic>
    </p:spTree>
  </p:cSld>
  <p:clrMapOvr>
    <a:masterClrMapping/>
  </p:clrMapOvr>
  <p:transition spd="slow">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ussia-flag.jpg"/>
          <p:cNvPicPr>
            <a:picLocks noChangeAspect="1"/>
          </p:cNvPicPr>
          <p:nvPr/>
        </p:nvPicPr>
        <p:blipFill>
          <a:blip r:embed="rId2" cstate="print"/>
          <a:stretch>
            <a:fillRect/>
          </a:stretch>
        </p:blipFill>
        <p:spPr>
          <a:xfrm>
            <a:off x="0" y="0"/>
            <a:ext cx="9144000" cy="6888480"/>
          </a:xfrm>
          <a:prstGeom prst="rect">
            <a:avLst/>
          </a:prstGeom>
        </p:spPr>
      </p:pic>
      <p:sp>
        <p:nvSpPr>
          <p:cNvPr id="2" name="Title 1"/>
          <p:cNvSpPr>
            <a:spLocks noGrp="1"/>
          </p:cNvSpPr>
          <p:nvPr>
            <p:ph type="title"/>
          </p:nvPr>
        </p:nvSpPr>
        <p:spPr>
          <a:xfrm>
            <a:off x="381000" y="2895600"/>
            <a:ext cx="8229600" cy="1143000"/>
          </a:xfrm>
        </p:spPr>
        <p:txBody>
          <a:bodyPr>
            <a:normAutofit/>
          </a:bodyPr>
          <a:lstStyle/>
          <a:p>
            <a:r>
              <a:rPr lang="en-US" sz="6000" b="1" i="1" u="sng" dirty="0" smtClean="0">
                <a:solidFill>
                  <a:schemeClr val="bg1"/>
                </a:solidFill>
                <a:latin typeface="Onyx" pitchFamily="82" charset="0"/>
              </a:rPr>
              <a:t>Fast Facts on Russia</a:t>
            </a:r>
            <a:endParaRPr lang="en-US" sz="6000" b="1" i="1" u="sng" dirty="0">
              <a:solidFill>
                <a:schemeClr val="bg1"/>
              </a:solidFill>
              <a:latin typeface="Onyx" pitchFamily="82" charset="0"/>
            </a:endParaRPr>
          </a:p>
        </p:txBody>
      </p:sp>
    </p:spTree>
  </p:cSld>
  <p:clrMapOvr>
    <a:masterClrMapping/>
  </p:clrMapOvr>
  <p:transition spd="slow">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DAJ022\Local Settings\Temporary Internet Files\Content.IE5\1DCIYRR1\MC900025657[1].wmf"/>
          <p:cNvPicPr>
            <a:picLocks noChangeAspect="1" noChangeArrowheads="1"/>
          </p:cNvPicPr>
          <p:nvPr/>
        </p:nvPicPr>
        <p:blipFill>
          <a:blip r:embed="rId2" cstate="print"/>
          <a:srcRect/>
          <a:stretch>
            <a:fillRect/>
          </a:stretch>
        </p:blipFill>
        <p:spPr bwMode="auto">
          <a:xfrm>
            <a:off x="-209549" y="0"/>
            <a:ext cx="9353549" cy="7086600"/>
          </a:xfrm>
          <a:prstGeom prst="rect">
            <a:avLst/>
          </a:prstGeom>
          <a:noFill/>
        </p:spPr>
      </p:pic>
      <p:sp>
        <p:nvSpPr>
          <p:cNvPr id="6" name="Content Placeholder 5"/>
          <p:cNvSpPr>
            <a:spLocks noGrp="1"/>
          </p:cNvSpPr>
          <p:nvPr>
            <p:ph idx="1"/>
          </p:nvPr>
        </p:nvSpPr>
        <p:spPr>
          <a:xfrm>
            <a:off x="533400" y="2332037"/>
            <a:ext cx="8229600" cy="4525963"/>
          </a:xfrm>
        </p:spPr>
        <p:txBody>
          <a:bodyPr>
            <a:normAutofit/>
          </a:bodyPr>
          <a:lstStyle/>
          <a:p>
            <a:r>
              <a:rPr lang="en-US" dirty="0" smtClean="0">
                <a:solidFill>
                  <a:schemeClr val="bg1"/>
                </a:solidFill>
                <a:latin typeface="Times New Roman" pitchFamily="18" charset="0"/>
                <a:cs typeface="Times New Roman" pitchFamily="18" charset="0"/>
              </a:rPr>
              <a:t>10% of government income comes from vodka</a:t>
            </a:r>
          </a:p>
          <a:p>
            <a:r>
              <a:rPr lang="en-US" dirty="0" smtClean="0">
                <a:solidFill>
                  <a:schemeClr val="bg1"/>
                </a:solidFill>
                <a:latin typeface="Times New Roman" pitchFamily="18" charset="0"/>
                <a:cs typeface="Times New Roman" pitchFamily="18" charset="0"/>
              </a:rPr>
              <a:t>Russia is a transcontinental country covering half the northern hemisphere  </a:t>
            </a:r>
          </a:p>
          <a:p>
            <a:r>
              <a:rPr lang="en-US" dirty="0" smtClean="0">
                <a:solidFill>
                  <a:schemeClr val="bg1"/>
                </a:solidFill>
                <a:latin typeface="Times New Roman" pitchFamily="18" charset="0"/>
                <a:cs typeface="Times New Roman" pitchFamily="18" charset="0"/>
              </a:rPr>
              <a:t>Russian Orthodox is the main religion </a:t>
            </a:r>
          </a:p>
          <a:p>
            <a:r>
              <a:rPr lang="en-US" dirty="0" smtClean="0">
                <a:solidFill>
                  <a:schemeClr val="bg1"/>
                </a:solidFill>
                <a:latin typeface="Times New Roman" pitchFamily="18" charset="0"/>
                <a:cs typeface="Times New Roman" pitchFamily="18" charset="0"/>
              </a:rPr>
              <a:t>Russia has 12 seas and there are over 100 reserves and 35 national parks</a:t>
            </a:r>
          </a:p>
          <a:p>
            <a:r>
              <a:rPr lang="en-US" dirty="0" smtClean="0">
                <a:solidFill>
                  <a:schemeClr val="bg1"/>
                </a:solidFill>
                <a:latin typeface="Times New Roman" pitchFamily="18" charset="0"/>
                <a:cs typeface="Times New Roman" pitchFamily="18" charset="0"/>
              </a:rPr>
              <a:t>1 U.S. dollar equals about 30 Rubbles</a:t>
            </a:r>
          </a:p>
          <a:p>
            <a:endParaRPr lang="en-US" dirty="0">
              <a:solidFill>
                <a:schemeClr val="bg1"/>
              </a:solidFill>
              <a:latin typeface="Times New Roman" pitchFamily="18" charset="0"/>
              <a:cs typeface="Times New Roman" pitchFamily="18" charset="0"/>
            </a:endParaRPr>
          </a:p>
        </p:txBody>
      </p:sp>
      <p:pic>
        <p:nvPicPr>
          <p:cNvPr id="7" name="Picture 2" descr="C:\Documents and Settings\DAJ022\Local Settings\Temporary Internet Files\Content.IE5\QX9M4190\MM900178279[1].gif"/>
          <p:cNvPicPr>
            <a:picLocks noChangeAspect="1" noChangeArrowheads="1" noCrop="1"/>
          </p:cNvPicPr>
          <p:nvPr/>
        </p:nvPicPr>
        <p:blipFill>
          <a:blip r:embed="rId3" cstate="print"/>
          <a:srcRect/>
          <a:stretch>
            <a:fillRect/>
          </a:stretch>
        </p:blipFill>
        <p:spPr bwMode="auto">
          <a:xfrm>
            <a:off x="-152400" y="0"/>
            <a:ext cx="1447800" cy="1447800"/>
          </a:xfrm>
          <a:prstGeom prst="rect">
            <a:avLst/>
          </a:prstGeom>
          <a:noFill/>
        </p:spPr>
      </p:pic>
      <p:pic>
        <p:nvPicPr>
          <p:cNvPr id="8" name="Picture 2" descr="C:\Documents and Settings\DAJ022\Local Settings\Temporary Internet Files\Content.IE5\QX9M4190\MM900178279[1].gif"/>
          <p:cNvPicPr>
            <a:picLocks noChangeAspect="1" noChangeArrowheads="1" noCrop="1"/>
          </p:cNvPicPr>
          <p:nvPr/>
        </p:nvPicPr>
        <p:blipFill>
          <a:blip r:embed="rId3" cstate="print"/>
          <a:srcRect/>
          <a:stretch>
            <a:fillRect/>
          </a:stretch>
        </p:blipFill>
        <p:spPr bwMode="auto">
          <a:xfrm>
            <a:off x="7467600" y="609600"/>
            <a:ext cx="1447800" cy="1447800"/>
          </a:xfrm>
          <a:prstGeom prst="rect">
            <a:avLst/>
          </a:prstGeom>
          <a:noFill/>
        </p:spPr>
      </p:pic>
      <p:pic>
        <p:nvPicPr>
          <p:cNvPr id="10" name="Picture 2" descr="C:\Documents and Settings\DAJ022\Local Settings\Temporary Internet Files\Content.IE5\QX9M4190\MM900178279[1].gif"/>
          <p:cNvPicPr>
            <a:picLocks noChangeAspect="1" noChangeArrowheads="1" noCrop="1"/>
          </p:cNvPicPr>
          <p:nvPr/>
        </p:nvPicPr>
        <p:blipFill>
          <a:blip r:embed="rId3" cstate="print"/>
          <a:srcRect/>
          <a:stretch>
            <a:fillRect/>
          </a:stretch>
        </p:blipFill>
        <p:spPr bwMode="auto">
          <a:xfrm>
            <a:off x="2209800" y="533400"/>
            <a:ext cx="1447800" cy="1447800"/>
          </a:xfrm>
          <a:prstGeom prst="rect">
            <a:avLst/>
          </a:prstGeom>
          <a:noFill/>
        </p:spPr>
      </p:pic>
      <p:pic>
        <p:nvPicPr>
          <p:cNvPr id="11" name="Picture 2" descr="C:\Documents and Settings\DAJ022\Local Settings\Temporary Internet Files\Content.IE5\QX9M4190\MM900178279[1].gif"/>
          <p:cNvPicPr>
            <a:picLocks noChangeAspect="1" noChangeArrowheads="1" noCrop="1"/>
          </p:cNvPicPr>
          <p:nvPr/>
        </p:nvPicPr>
        <p:blipFill>
          <a:blip r:embed="rId3" cstate="print"/>
          <a:srcRect/>
          <a:stretch>
            <a:fillRect/>
          </a:stretch>
        </p:blipFill>
        <p:spPr bwMode="auto">
          <a:xfrm>
            <a:off x="4800600" y="0"/>
            <a:ext cx="1447800" cy="1447800"/>
          </a:xfrm>
          <a:prstGeom prst="rect">
            <a:avLst/>
          </a:prstGeom>
          <a:noFill/>
        </p:spPr>
      </p:pic>
    </p:spTree>
  </p:cSld>
  <p:clrMapOvr>
    <a:masterClrMapping/>
  </p:clrMapOvr>
  <p:transition spd="slow">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l="22500" t="7031" r="6250" b="12500"/>
          <a:stretch>
            <a:fillRect/>
          </a:stretch>
        </p:blipFill>
        <p:spPr bwMode="auto">
          <a:xfrm>
            <a:off x="0" y="0"/>
            <a:ext cx="9144000" cy="6858000"/>
          </a:xfrm>
          <a:prstGeom prst="rect">
            <a:avLst/>
          </a:prstGeom>
          <a:noFill/>
          <a:ln w="9525">
            <a:noFill/>
            <a:miter lim="800000"/>
            <a:headEnd/>
            <a:tailEnd/>
          </a:ln>
        </p:spPr>
      </p:pic>
      <p:sp>
        <p:nvSpPr>
          <p:cNvPr id="5" name="TextBox 4"/>
          <p:cNvSpPr txBox="1"/>
          <p:nvPr/>
        </p:nvSpPr>
        <p:spPr>
          <a:xfrm>
            <a:off x="0" y="0"/>
            <a:ext cx="2667000" cy="3046988"/>
          </a:xfrm>
          <a:prstGeom prst="rect">
            <a:avLst/>
          </a:prstGeom>
          <a:noFill/>
        </p:spPr>
        <p:txBody>
          <a:bodyPr wrap="square" rtlCol="0">
            <a:spAutoFit/>
          </a:bodyPr>
          <a:lstStyle/>
          <a:p>
            <a:r>
              <a:rPr lang="en-US" sz="2400"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Russia is the largest country in the world which goes 4,355 miles from end to end. Canada, the second largest is about 2,188 miles from end to end.</a:t>
            </a:r>
            <a:endParaRPr lang="en-US" sz="2400"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ransition spd="slow">
    <p:wipe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russia-flag.jpg"/>
          <p:cNvPicPr>
            <a:picLocks noChangeAspect="1"/>
          </p:cNvPicPr>
          <p:nvPr/>
        </p:nvPicPr>
        <p:blipFill>
          <a:blip r:embed="rId3" cstate="print"/>
          <a:stretch>
            <a:fillRect/>
          </a:stretch>
        </p:blipFill>
        <p:spPr>
          <a:xfrm>
            <a:off x="0" y="-1"/>
            <a:ext cx="9144000" cy="6858001"/>
          </a:xfrm>
          <a:prstGeom prst="rect">
            <a:avLst/>
          </a:prstGeom>
        </p:spPr>
      </p:pic>
      <p:sp>
        <p:nvSpPr>
          <p:cNvPr id="5" name="TextBox 4"/>
          <p:cNvSpPr txBox="1"/>
          <p:nvPr/>
        </p:nvSpPr>
        <p:spPr>
          <a:xfrm>
            <a:off x="685800" y="304800"/>
            <a:ext cx="6477000" cy="1569660"/>
          </a:xfrm>
          <a:prstGeom prst="rect">
            <a:avLst/>
          </a:prstGeom>
          <a:noFill/>
        </p:spPr>
        <p:txBody>
          <a:bodyPr wrap="square" rtlCol="0">
            <a:spAutoFit/>
          </a:bodyPr>
          <a:lstStyle/>
          <a:p>
            <a:r>
              <a:rPr lang="en-US" sz="9600" b="1" i="1" u="sng" dirty="0" smtClean="0">
                <a:latin typeface="Times New Roman" pitchFamily="18" charset="0"/>
                <a:cs typeface="Times New Roman" pitchFamily="18" charset="0"/>
              </a:rPr>
              <a:t>The End</a:t>
            </a:r>
            <a:endParaRPr lang="en-US" sz="9600" b="1" i="1" u="sng" dirty="0">
              <a:latin typeface="Times New Roman" pitchFamily="18" charset="0"/>
              <a:cs typeface="Times New Roman" pitchFamily="18" charset="0"/>
            </a:endParaRPr>
          </a:p>
        </p:txBody>
      </p:sp>
      <p:pic>
        <p:nvPicPr>
          <p:cNvPr id="7" name="MS900074689[1].wav">
            <a:hlinkClick r:id="" action="ppaction://media"/>
          </p:cNvPr>
          <p:cNvPicPr>
            <a:picLocks noRot="1" noChangeAspect="1"/>
          </p:cNvPicPr>
          <p:nvPr>
            <a:wavAudioFile r:embed="rId1" name="MS900074689[1].wav"/>
          </p:nvPr>
        </p:nvPicPr>
        <p:blipFill>
          <a:blip r:embed="rId4" cstate="print"/>
          <a:stretch>
            <a:fillRect/>
          </a:stretch>
        </p:blipFill>
        <p:spPr>
          <a:xfrm flipV="1">
            <a:off x="228600" y="6400800"/>
            <a:ext cx="45719" cy="45719"/>
          </a:xfrm>
          <a:prstGeom prst="rect">
            <a:avLst/>
          </a:prstGeom>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9889"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l="24375" t="14063" r="6250" b="17187"/>
          <a:stretch>
            <a:fillRect/>
          </a:stretch>
        </p:blipFill>
        <p:spPr bwMode="auto">
          <a:xfrm>
            <a:off x="0" y="0"/>
            <a:ext cx="9144000" cy="6858000"/>
          </a:xfrm>
          <a:prstGeom prst="rect">
            <a:avLst/>
          </a:prstGeom>
          <a:noFill/>
          <a:ln w="9525">
            <a:noFill/>
            <a:miter lim="800000"/>
            <a:headEnd/>
            <a:tailEnd/>
          </a:ln>
        </p:spPr>
      </p:pic>
      <p:sp>
        <p:nvSpPr>
          <p:cNvPr id="5" name="TextBox 4"/>
          <p:cNvSpPr txBox="1"/>
          <p:nvPr/>
        </p:nvSpPr>
        <p:spPr>
          <a:xfrm>
            <a:off x="990600" y="381000"/>
            <a:ext cx="1447800" cy="369332"/>
          </a:xfrm>
          <a:prstGeom prst="rect">
            <a:avLst/>
          </a:prstGeom>
          <a:noFill/>
        </p:spPr>
        <p:txBody>
          <a:bodyPr wrap="square" rtlCol="0">
            <a:spAutoFit/>
          </a:bodyPr>
          <a:lstStyle/>
          <a:p>
            <a:r>
              <a:rPr lang="en-US" dirty="0" smtClean="0"/>
              <a:t>P</a:t>
            </a:r>
            <a:endParaRPr lang="en-US" dirty="0"/>
          </a:p>
        </p:txBody>
      </p:sp>
      <p:sp>
        <p:nvSpPr>
          <p:cNvPr id="6" name="TextBox 5"/>
          <p:cNvSpPr txBox="1"/>
          <p:nvPr/>
        </p:nvSpPr>
        <p:spPr>
          <a:xfrm>
            <a:off x="990600" y="914400"/>
            <a:ext cx="1905000" cy="646331"/>
          </a:xfrm>
          <a:prstGeom prst="rect">
            <a:avLst/>
          </a:prstGeom>
          <a:noFill/>
        </p:spPr>
        <p:txBody>
          <a:bodyPr wrap="square" rtlCol="0">
            <a:spAutoFit/>
          </a:bodyPr>
          <a:lstStyle/>
          <a:p>
            <a:r>
              <a:rPr lang="en-US" dirty="0" smtClean="0">
                <a:solidFill>
                  <a:schemeClr val="bg1"/>
                </a:solidFill>
                <a:latin typeface="Times New Roman" pitchFamily="18" charset="0"/>
                <a:cs typeface="Times New Roman" pitchFamily="18" charset="0"/>
              </a:rPr>
              <a:t>Pittsburgh, Pennsylvania</a:t>
            </a:r>
            <a:endParaRPr lang="en-US" dirty="0">
              <a:solidFill>
                <a:schemeClr val="bg1"/>
              </a:solidFill>
              <a:latin typeface="Times New Roman" pitchFamily="18" charset="0"/>
              <a:cs typeface="Times New Roman" pitchFamily="18" charset="0"/>
            </a:endParaRPr>
          </a:p>
        </p:txBody>
      </p:sp>
      <p:pic>
        <p:nvPicPr>
          <p:cNvPr id="1027" name="Picture 3" descr="C:\Program Files\Microsoft Office\MEDIA\OFFICE12\Bullets\BD21298_.gif"/>
          <p:cNvPicPr>
            <a:picLocks noChangeAspect="1" noChangeArrowheads="1"/>
          </p:cNvPicPr>
          <p:nvPr/>
        </p:nvPicPr>
        <p:blipFill>
          <a:blip r:embed="rId3" cstate="print"/>
          <a:srcRect/>
          <a:stretch>
            <a:fillRect/>
          </a:stretch>
        </p:blipFill>
        <p:spPr bwMode="auto">
          <a:xfrm rot="2437242">
            <a:off x="2015454" y="1818574"/>
            <a:ext cx="822448" cy="409629"/>
          </a:xfrm>
          <a:prstGeom prst="rect">
            <a:avLst/>
          </a:prstGeom>
          <a:noFill/>
        </p:spPr>
      </p:pic>
      <p:sp>
        <p:nvSpPr>
          <p:cNvPr id="8" name="TextBox 7"/>
          <p:cNvSpPr txBox="1"/>
          <p:nvPr/>
        </p:nvSpPr>
        <p:spPr>
          <a:xfrm>
            <a:off x="6629400" y="1295400"/>
            <a:ext cx="1752600" cy="369332"/>
          </a:xfrm>
          <a:prstGeom prst="rect">
            <a:avLst/>
          </a:prstGeom>
          <a:noFill/>
        </p:spPr>
        <p:txBody>
          <a:bodyPr wrap="square" rtlCol="0">
            <a:spAutoFit/>
          </a:bodyPr>
          <a:lstStyle/>
          <a:p>
            <a:r>
              <a:rPr lang="en-US" dirty="0" smtClean="0">
                <a:solidFill>
                  <a:schemeClr val="bg1"/>
                </a:solidFill>
                <a:latin typeface="Times New Roman" pitchFamily="18" charset="0"/>
                <a:cs typeface="Times New Roman" pitchFamily="18" charset="0"/>
              </a:rPr>
              <a:t>Moscow, Russia</a:t>
            </a:r>
            <a:endParaRPr lang="en-US" dirty="0">
              <a:solidFill>
                <a:schemeClr val="bg1"/>
              </a:solidFill>
              <a:latin typeface="Times New Roman" pitchFamily="18" charset="0"/>
              <a:cs typeface="Times New Roman" pitchFamily="18" charset="0"/>
            </a:endParaRPr>
          </a:p>
        </p:txBody>
      </p:sp>
      <p:pic>
        <p:nvPicPr>
          <p:cNvPr id="9" name="Picture 3" descr="C:\Program Files\Microsoft Office\MEDIA\OFFICE12\Bullets\BD21298_.gif"/>
          <p:cNvPicPr>
            <a:picLocks noChangeAspect="1" noChangeArrowheads="1"/>
          </p:cNvPicPr>
          <p:nvPr/>
        </p:nvPicPr>
        <p:blipFill>
          <a:blip r:embed="rId3" cstate="print"/>
          <a:srcRect/>
          <a:stretch>
            <a:fillRect/>
          </a:stretch>
        </p:blipFill>
        <p:spPr bwMode="auto">
          <a:xfrm rot="7293920">
            <a:off x="6226950" y="2005381"/>
            <a:ext cx="822448" cy="409629"/>
          </a:xfrm>
          <a:prstGeom prst="rect">
            <a:avLst/>
          </a:prstGeom>
          <a:noFill/>
        </p:spPr>
      </p:pic>
      <p:sp>
        <p:nvSpPr>
          <p:cNvPr id="11" name="TextBox 10"/>
          <p:cNvSpPr txBox="1"/>
          <p:nvPr/>
        </p:nvSpPr>
        <p:spPr>
          <a:xfrm>
            <a:off x="1143000" y="6324600"/>
            <a:ext cx="6858000" cy="369332"/>
          </a:xfrm>
          <a:prstGeom prst="rect">
            <a:avLst/>
          </a:prstGeom>
          <a:noFill/>
        </p:spPr>
        <p:txBody>
          <a:bodyPr wrap="square" rtlCol="0">
            <a:spAutoFit/>
          </a:bodyPr>
          <a:lstStyle/>
          <a:p>
            <a:r>
              <a:rPr lang="en-US" dirty="0" smtClean="0">
                <a:solidFill>
                  <a:schemeClr val="bg1"/>
                </a:solidFill>
              </a:rPr>
              <a:t>The distance from Pittsburgh to Moscow is approximately 5,154 miles.  </a:t>
            </a:r>
            <a:endParaRPr lang="en-US" dirty="0">
              <a:solidFill>
                <a:schemeClr val="bg1"/>
              </a:solidFill>
            </a:endParaRPr>
          </a:p>
        </p:txBody>
      </p:sp>
    </p:spTree>
  </p:cSld>
  <p:clrMapOvr>
    <a:masterClrMapping/>
  </p:clrMapOvr>
  <p:transition spd="slow">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600px-Russian-regions.png"/>
          <p:cNvPicPr>
            <a:picLocks noChangeAspect="1"/>
          </p:cNvPicPr>
          <p:nvPr/>
        </p:nvPicPr>
        <p:blipFill>
          <a:blip r:embed="rId2" cstate="print"/>
          <a:stretch>
            <a:fillRect/>
          </a:stretch>
        </p:blipFill>
        <p:spPr>
          <a:xfrm>
            <a:off x="914400" y="152400"/>
            <a:ext cx="7621736" cy="5360621"/>
          </a:xfrm>
          <a:prstGeom prst="rect">
            <a:avLst/>
          </a:prstGeom>
        </p:spPr>
      </p:pic>
      <p:sp>
        <p:nvSpPr>
          <p:cNvPr id="4" name="TextBox 3"/>
          <p:cNvSpPr txBox="1"/>
          <p:nvPr/>
        </p:nvSpPr>
        <p:spPr>
          <a:xfrm>
            <a:off x="1981200" y="5715000"/>
            <a:ext cx="5715000" cy="400110"/>
          </a:xfrm>
          <a:prstGeom prst="rect">
            <a:avLst/>
          </a:prstGeom>
          <a:noFill/>
        </p:spPr>
        <p:txBody>
          <a:bodyPr wrap="square" rtlCol="0">
            <a:spAutoFit/>
          </a:bodyPr>
          <a:lstStyle/>
          <a:p>
            <a:r>
              <a:rPr lang="en-US" sz="2000" dirty="0" smtClean="0">
                <a:latin typeface="Times New Roman" pitchFamily="18" charset="0"/>
                <a:cs typeface="Times New Roman" pitchFamily="18" charset="0"/>
              </a:rPr>
              <a:t>This is a detailed map of Russian cities and borders.</a:t>
            </a:r>
            <a:endParaRPr lang="en-US" sz="2000" dirty="0">
              <a:latin typeface="Times New Roman" pitchFamily="18" charset="0"/>
              <a:cs typeface="Times New Roman" pitchFamily="18" charset="0"/>
            </a:endParaRPr>
          </a:p>
        </p:txBody>
      </p:sp>
      <p:pic>
        <p:nvPicPr>
          <p:cNvPr id="1026" name="Picture 2" descr="C:\Documents and Settings\DAJ022\Local Settings\Temporary Internet Files\Content.IE5\QX9M4190\MM900178279[1].gif"/>
          <p:cNvPicPr>
            <a:picLocks noChangeAspect="1" noChangeArrowheads="1" noCrop="1"/>
          </p:cNvPicPr>
          <p:nvPr/>
        </p:nvPicPr>
        <p:blipFill>
          <a:blip r:embed="rId3" cstate="print"/>
          <a:srcRect/>
          <a:stretch>
            <a:fillRect/>
          </a:stretch>
        </p:blipFill>
        <p:spPr bwMode="auto">
          <a:xfrm>
            <a:off x="0" y="0"/>
            <a:ext cx="1447800" cy="1447800"/>
          </a:xfrm>
          <a:prstGeom prst="rect">
            <a:avLst/>
          </a:prstGeom>
          <a:noFill/>
        </p:spPr>
      </p:pic>
      <p:pic>
        <p:nvPicPr>
          <p:cNvPr id="6" name="Picture 2" descr="C:\Documents and Settings\DAJ022\Local Settings\Temporary Internet Files\Content.IE5\QX9M4190\MM900178279[1].gif"/>
          <p:cNvPicPr>
            <a:picLocks noChangeAspect="1" noChangeArrowheads="1" noCrop="1"/>
          </p:cNvPicPr>
          <p:nvPr/>
        </p:nvPicPr>
        <p:blipFill>
          <a:blip r:embed="rId3" cstate="print"/>
          <a:srcRect/>
          <a:stretch>
            <a:fillRect/>
          </a:stretch>
        </p:blipFill>
        <p:spPr bwMode="auto">
          <a:xfrm>
            <a:off x="0" y="5410200"/>
            <a:ext cx="1447800" cy="1447800"/>
          </a:xfrm>
          <a:prstGeom prst="rect">
            <a:avLst/>
          </a:prstGeom>
          <a:noFill/>
        </p:spPr>
      </p:pic>
      <p:pic>
        <p:nvPicPr>
          <p:cNvPr id="7" name="Picture 2" descr="C:\Documents and Settings\DAJ022\Local Settings\Temporary Internet Files\Content.IE5\QX9M4190\MM900178279[1].gif"/>
          <p:cNvPicPr>
            <a:picLocks noChangeAspect="1" noChangeArrowheads="1" noCrop="1"/>
          </p:cNvPicPr>
          <p:nvPr/>
        </p:nvPicPr>
        <p:blipFill>
          <a:blip r:embed="rId3" cstate="print"/>
          <a:srcRect/>
          <a:stretch>
            <a:fillRect/>
          </a:stretch>
        </p:blipFill>
        <p:spPr bwMode="auto">
          <a:xfrm>
            <a:off x="7696200" y="5410200"/>
            <a:ext cx="1447800" cy="1447800"/>
          </a:xfrm>
          <a:prstGeom prst="rect">
            <a:avLst/>
          </a:prstGeom>
          <a:noFill/>
        </p:spPr>
      </p:pic>
      <p:pic>
        <p:nvPicPr>
          <p:cNvPr id="8" name="Picture 2" descr="C:\Documents and Settings\DAJ022\Local Settings\Temporary Internet Files\Content.IE5\QX9M4190\MM900178279[1].gif"/>
          <p:cNvPicPr>
            <a:picLocks noChangeAspect="1" noChangeArrowheads="1" noCrop="1"/>
          </p:cNvPicPr>
          <p:nvPr/>
        </p:nvPicPr>
        <p:blipFill>
          <a:blip r:embed="rId3" cstate="print"/>
          <a:srcRect/>
          <a:stretch>
            <a:fillRect/>
          </a:stretch>
        </p:blipFill>
        <p:spPr bwMode="auto">
          <a:xfrm>
            <a:off x="7696200" y="0"/>
            <a:ext cx="1447800" cy="1447800"/>
          </a:xfrm>
          <a:prstGeom prst="rect">
            <a:avLst/>
          </a:prstGeom>
          <a:noFill/>
        </p:spPr>
      </p:pic>
    </p:spTree>
  </p:cSld>
  <p:clrMapOvr>
    <a:masterClrMapping/>
  </p:clrMapOvr>
  <p:transition spd="slow">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russia-flag.jpg"/>
          <p:cNvPicPr>
            <a:picLocks noChangeAspect="1"/>
          </p:cNvPicPr>
          <p:nvPr/>
        </p:nvPicPr>
        <p:blipFill>
          <a:blip r:embed="rId4" cstate="print"/>
          <a:stretch>
            <a:fillRect/>
          </a:stretch>
        </p:blipFill>
        <p:spPr>
          <a:xfrm>
            <a:off x="0" y="0"/>
            <a:ext cx="9144000" cy="6888480"/>
          </a:xfrm>
          <a:prstGeom prst="rect">
            <a:avLst/>
          </a:prstGeom>
        </p:spPr>
      </p:pic>
      <p:sp>
        <p:nvSpPr>
          <p:cNvPr id="5" name="TextBox 4"/>
          <p:cNvSpPr txBox="1"/>
          <p:nvPr/>
        </p:nvSpPr>
        <p:spPr>
          <a:xfrm>
            <a:off x="1752600" y="2743200"/>
            <a:ext cx="5791200" cy="1015663"/>
          </a:xfrm>
          <a:prstGeom prst="rect">
            <a:avLst/>
          </a:prstGeom>
          <a:noFill/>
        </p:spPr>
        <p:txBody>
          <a:bodyPr wrap="square" rtlCol="0">
            <a:spAutoFit/>
          </a:bodyPr>
          <a:lstStyle/>
          <a:p>
            <a:r>
              <a:rPr lang="en-US" sz="6000" b="1" i="1" u="sng" dirty="0" smtClean="0">
                <a:solidFill>
                  <a:schemeClr val="bg1"/>
                </a:solidFill>
                <a:effectLst>
                  <a:outerShdw blurRad="38100" dist="38100" dir="2700000" algn="tl">
                    <a:srgbClr val="000000">
                      <a:alpha val="43137"/>
                    </a:srgbClr>
                  </a:outerShdw>
                </a:effectLst>
                <a:latin typeface="Onyx" pitchFamily="82" charset="0"/>
                <a:cs typeface="Times New Roman" pitchFamily="18" charset="0"/>
              </a:rPr>
              <a:t>Must See Attractions in Russia </a:t>
            </a:r>
            <a:endParaRPr lang="en-US" sz="6000" b="1" i="1" u="sng" dirty="0">
              <a:solidFill>
                <a:schemeClr val="bg1"/>
              </a:solidFill>
              <a:effectLst>
                <a:outerShdw blurRad="38100" dist="38100" dir="2700000" algn="tl">
                  <a:srgbClr val="000000">
                    <a:alpha val="43137"/>
                  </a:srgbClr>
                </a:outerShdw>
              </a:effectLst>
              <a:latin typeface="Onyx" pitchFamily="82" charset="0"/>
              <a:cs typeface="Times New Roman" pitchFamily="18" charset="0"/>
            </a:endParaRPr>
          </a:p>
        </p:txBody>
      </p:sp>
    </p:spTree>
  </p:cSld>
  <p:clrMapOvr>
    <a:masterClrMapping/>
  </p:clrMapOvr>
  <p:transition spd="slow">
    <p:fade/>
    <p:sndAc>
      <p:stSnd>
        <p:snd r:embed="rId3" name="wind.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DAJ022\Local Settings\Temporary Internet Files\Content.IE5\1DCIYRR1\MC900025657[1].wmf"/>
          <p:cNvPicPr>
            <a:picLocks noChangeAspect="1" noChangeArrowheads="1"/>
          </p:cNvPicPr>
          <p:nvPr/>
        </p:nvPicPr>
        <p:blipFill>
          <a:blip r:embed="rId2" cstate="print"/>
          <a:srcRect/>
          <a:stretch>
            <a:fillRect/>
          </a:stretch>
        </p:blipFill>
        <p:spPr bwMode="auto">
          <a:xfrm>
            <a:off x="0" y="0"/>
            <a:ext cx="9353549" cy="7086600"/>
          </a:xfrm>
          <a:prstGeom prst="rect">
            <a:avLst/>
          </a:prstGeom>
          <a:noFill/>
        </p:spPr>
      </p:pic>
      <p:sp>
        <p:nvSpPr>
          <p:cNvPr id="2" name="Title 1"/>
          <p:cNvSpPr>
            <a:spLocks noGrp="1"/>
          </p:cNvSpPr>
          <p:nvPr>
            <p:ph type="title"/>
          </p:nvPr>
        </p:nvSpPr>
        <p:spPr/>
        <p:txBody>
          <a:bodyPr/>
          <a:lstStyle/>
          <a:p>
            <a:r>
              <a:rPr lang="en-US" b="1" i="1" u="sng" dirty="0" smtClean="0">
                <a:effectLst>
                  <a:outerShdw blurRad="38100" dist="38100" dir="2700000" algn="tl">
                    <a:srgbClr val="000000">
                      <a:alpha val="43137"/>
                    </a:srgbClr>
                  </a:outerShdw>
                </a:effectLst>
              </a:rPr>
              <a:t>The Kremlin, Moscow</a:t>
            </a:r>
            <a:endParaRPr lang="en-US" b="1" i="1" u="sng" dirty="0">
              <a:effectLst>
                <a:outerShdw blurRad="38100" dist="38100" dir="2700000" algn="tl">
                  <a:srgbClr val="000000">
                    <a:alpha val="43137"/>
                  </a:srgbClr>
                </a:outerShdw>
              </a:effectLst>
            </a:endParaRPr>
          </a:p>
        </p:txBody>
      </p:sp>
      <p:pic>
        <p:nvPicPr>
          <p:cNvPr id="5" name="Content Placeholder 4" descr="untitledgg.bmp"/>
          <p:cNvPicPr>
            <a:picLocks noGrp="1" noChangeAspect="1"/>
          </p:cNvPicPr>
          <p:nvPr>
            <p:ph idx="1"/>
          </p:nvPr>
        </p:nvPicPr>
        <p:blipFill>
          <a:blip r:embed="rId3" cstate="print"/>
          <a:stretch>
            <a:fillRect/>
          </a:stretch>
        </p:blipFill>
        <p:spPr>
          <a:xfrm>
            <a:off x="457200" y="1524000"/>
            <a:ext cx="4038600" cy="3025051"/>
          </a:xfrm>
        </p:spPr>
      </p:pic>
      <p:sp>
        <p:nvSpPr>
          <p:cNvPr id="2052" name="AutoShape 4" descr="data:image/jpeg;base64,/9j/4AAQSkZJRgABAQAAAQABAAD/2wBDAAkGBwgHBgkIBwgKCgkLDRYPDQwMDRsUFRAWIB0iIiAdHx8kKDQsJCYxJx8fLT0tMTU3Ojo6Iys/RD84QzQ5Ojf/2wBDAQoKCg0MDRoPDxo3JR8lNzc3Nzc3Nzc3Nzc3Nzc3Nzc3Nzc3Nzc3Nzc3Nzc3Nzc3Nzc3Nzc3Nzc3Nzc3Nzc3Nzf/wAARCAB5ANcDASIAAhEBAxEB/8QAGwAAAgIDAQAAAAAAAAAAAAAABAUDBgABAgf/xABGEAACAQMCBAQEAgYFCQkAAAABAgMABBESIQUTMUEGIlFhMnGBkRShByMzQrHwFTRyc8EWN1JidLKz0eE1Q0Z1g8LD0vH/xAAZAQADAQEBAAAAAAAAAAAAAAAAAQIDBAX/xAAgEQACAgIDAQEBAQAAAAAAAAAAAQIRAyESMUETUQRh/9oADAMBAAIRAxEAPwD1W3kB3B2rdxICRtkUDZQPBhSzEe5qeaGQkaHxvTZO6CVSNlwRnvvXKLoJKnPpXJTYefeoJVkibZycnegZuZ5BJuKzntqBHXvXcdzpGHx9qlDxHsKANR3LZANFxyBhsM0DIurdcVuNnTuKADGL5yNvatc1+nWoDIdQyetFQBW60hmp9Mts0b9CN6qEMrQSEK2ME5PfFW+aItsOlKb3gYKh7Uqh7hid60xyS0zPJFvaJRO7R6VOV70HLKQ+G6+1MLGxMcQWZxk/6G4oLirWtveW9o84FxNuF2GBvjf3O1RKUYlRTZzzyN1P3qVL8jY0IYnJIHUdaiKEdelUINkvyT5a5F+/qaCKY6VsDbeigsYJeEnJO9TLcBj5qVADtXeSOhooLHUbKwrYZQMAfOlSTlR3qdJ81NDsJcbnFcgE1gcGpUwegoGcKtEwjbetKmamRMDegDloQ1ZUwYL1GaygAbmo3UCulRW3U70lW4OetFw3D9d8etKgsPZVGzA5oe6gbIZT71LHcI6aX3966BDdGpIBcFLuSdhnpXbQ6R0qSSJgSeorBMdJXTnNVYEKy6dq3zQTsKiVuYTowxHYVLBFrOCMZoBOyRST2NEwuynAqLkugwNxWZYexpAF81lOwFcSTBk6+Ye9Dlm61HNLkbDf2FFDJGuxHlSRn51RvH1vaX3G+ENMAeZ5JWyfhDDGPfzGrNKW1ZaqZx3iJl8X21sgytrAXYYzltmx9sfeoyNKJeFOUj0EJAEZFOn03ztXBjt9I23+dDlkddSHY7gg+taYkgDNaJmbNvDFuVNCyLoO29dO+knfNcNKCuNqaJOM11n3qPcmuhTsCZTUimokqZRSAmQ0bb4xvQSCioSRSGHoPSpQhf2+lQwHJAPSjlXSKQxNxCd4WUGNlU5wTtmso/iENvNGPxBwFPUHBFZWiaozadiFHtX+DTn51uWTkqDGSc+lIwKKhvGiULpyB71TxvwhZf0arNrxqGfepRnYq1Khfg/92Affeuv6ScDCoKn5sv6xHUQz8W9ZcNFy2Qg7jsKTLxS5H+j9qikvJ5GOpjjqB6UfJg8sTlXa1lJCg7++aYwcRUD9YAppUZGI8wBHvXHvWrhy7MlOuh6/FlyFRCw9c4qRLuKQeZgDVfVirZB3rCxJznep+SK+rHzTIrH9YMD3qP8AFRFjplG3XNIkk5k7W6nVIqK+kKScEkZz9OlEizm0F2VUUDJZm6Cp4Jej5y/Bq9zbxW0s88iaI1Z3Poorx60u5rjjsnEZ4/10jsWiVs4yDtuO1WbxbPyvD2vmiGVrhYwhz5cliSV7jSpyOxqk2puzJEztIwkKKqaB1YEEn+z1HriubLXR2YH6j1nw1fi74aqyR6ZIcRnJ3O2x6elMm09VOfaqF4HkkS4kieZ+cY8shyudyAMY3ACk59Wwat3NnGxPfFaYouUTHLLjLYcI1dRlfrWG1ix8W/pSnhPGbfiv4qOCc6reUxsCOv8ArD/VO+D9e4phHKItmkDDtVqNohyo28Gk7Db1rhkK79q7ln1Rto29zUUUjs57/PpTUWJyVmw4QgEUSkgwMfWoJJFIO1QFiOhxSKsZrIlExjfbp60mjkIO5pjbzrgd6TQJja1+MUfml1pKMg9KOWVWOB1qCxRxOZGnKyA4HbNZR95YLdMGzpYdSB1rK0UlRk4uykYrMV3g5yBt61qLS2o7kaiNvat7OejAproLXYHausUWOjIlw6nRrAO6kbGrNara3UCpyYhjzYCjrSC2dkOB0O5o6C7ELgjGaxyOzfGtE/H7FWjW5iRdanEgA6j1qvkAdKtlncrcAkgZPUdgKUXthJAzMgVoifKRRjyapiyY7doVY9hQnFOIW3CrM3d4wWIHA7lm9BTdYpO6DHutUz9KPC7y54fY3FuAVt5mDodl8wHmPyK/nVTycVaJhjt0zOF+JLK2vJLqS+RLmYZkTBwi48q5+31Pzx34i8UzpewwJOTb8y31Mh2dWkwwz8goz2DH1ryp7a5tWRpWidOYHkVHJJwfcen8TVv/AKOlTw5ZcRvo42FxPIYc4fETsCoP1Gcds1ywk436dUse6HcHiO2vYSl5EkrSvcGSPGMhGQD5EkkD+1VelgFtxS4to8GO2kKJOduYozg5z6AZx9KKtbKH+jZ7sKinkyOmlFySpXuNxuRSHhIW4u1jnhhcGKRgAgO4QkHoe+/+IqZ5FI2xYJQ02WnwhM68TDMjRCQbDrjcjBJ6bkfxpl+kLi9xwvhEUcDsr3UhjMgO6qBk49z0+9VngS2B4gsjMoUBtKhcAjHUntgb57dat3jGG3vuBtKyBhbSRyKWQHOWKnrse/5U8WVU4+mWXE3kTfRVvCvie3ivRJNHolKhS0QbLY9R6Y9fQfT1WNoywVyqg/vaM5rzzwvw6zvLuF7iCB40mXZraLAwoYdFz2r0yQ2jQsy4DAbDFaYpaZOeFNHE1thNUbxuB2C4NQ3MMkUS5QJ3IzvUSz6NxkVtrrmZVt89a1bZikgOSYjvXIl9TXdykZP6sMfnQ3KfOykUrBhSyj1omOcLjBzQCQyn9xj8qlEEq/uMKGGx3bXigjJx9aYRXcI3DZNV63gYt5gwFNbe2iAyxI+ZqGi0xml+mOuaygwkSnykH51lIZ4Za2rWjyG4e9hRV+KKfAU52J36dvrV88OQO/C4ZJLidZOZIpV5NWrDnrnqfeq/d+H+KLO4MKXJjTTIcq+sKMA7kNsSO3rRXh3hnGLjhTpdtBrikcaLlGRmZl8zBgO+r0+orneT8Zbg34Xv8EwTXsyYyChzt61Hy4yPI7av9YUHw+9u7JViv4BCipgSCQFCAPfcUY13bTorrIhABwUIINbxyclZm4JHEiSIAQCyg9RUIYjc5+1d3FzHEFV5WXWcLncE1ys6t0cEYz7feqsKDrS5WKMnXgntRi8STlHYHHqNjSK/vmseHXE6JzHjTKrsd6pdj+kJy5k4lDHKgHw26hf8d/yqG0mUuj0i4u8OWTSVP5VSP0k8XWO0srcNp5kjSOM9UQYP5uPtVak/SRd6LoxW0XOaQcgOvkjTOPMQQSdx9vpWvE3iGz4hxeIRcuWFrQKsuDpDHUWGNiP3Rv6UnJNUisafIrMzT3coNkY9aDJDPpHz3otLriN5w+OKeSKGJWLpArgAuD8XXqe+Ntht3MNzxHnySSSoGLoE1DIzgnHUmieHzNNZSSaQqk6Rkb7Ek+vriot1R0abGaNNL+FsjJC0LR6JFL4JYnBIx3wFPzGKrk8rWEr6UhWSLVF5mLEdVO2cduvyq7WGuPNyBFpaCSNcKAdQQYPTudX2rz0zRMkwEKEjK9euOlTGOy5MP4VZfjEiMlyRI7aUVEBBOogZP0plPLd2l1Pwd7uQwwMBKqkgP5VbcZ+QHv1obgV8tnc2+uKMoGByyEaN857nG/zovjlqLnxHcXbLEXurRrjlxsXQFQBsRjKkAHNJpWStumHcOnWC3ZoLlo51cEKsxBPXcYI7DHbII+dencAvBxPhMc9yVWbLI2ggjIOM5x3xn615dZcJgbgxvOREWEzKVZX2AAIIw4Pf8q9c4RYRcN4Lb26GMRRqVXPz9yT+dXjnTM82NcU+zswW64zITkdqjktrfbDH61NyWOgrk6h0IwR960yNnSRgiui/9OTrwiFsg6OrexzXYIXYRIPfFTrb7byYJ9tqjeJ0PmUgUJoNo40n4gVHtmtZJOSSa6xk5x+VdBfaqtE7NJRMcwQfCT9qjWNj0B+1baNk+IYpWgVk34n0X86yoAKyikO2LuHMt8k8kYTl5YNgkE7hhtg59KJhs3e30oHXSWVTqG+wAbr75qrcBnNxDcwBt3JcZ32XH/2Wn0i3UaKkUxMYhf4gvXUFxtjtmvJxO42z08+P5z4hNxZCGBmkBCR6nDMMcvC7EEDrSs8TuJMGKaKZSCVJRTq2Y7bDvp/nemL/AIqe3lgmUyo6zakXZnwQFAPvS2fgUSwXIWG78juFxhmZQPcYwdz/AI1vGXE55Js6F4qySOLe1BUk6uUF6asb5+X399uX4naC45FxDCjsuVXL+YEsB09lzWRcCjt5kht2liRkJ8q5UMNI2O2ev5UuvYoeC8MbiM93KLcEuySRFupIAAydOSBgep+lXzJqSEv6QOPRrwOa0tlQEFeaXcPzEyy4AOdyQPz6V5LLcTTSMcHSzFsDYbn8qP8AEnEo5ry6jRi/OfMrerA9Om/QDPt1OaSc1VJZUC7Ywd81uo6IYeTJKSRsSdwRnb5/eiANSaNRygAPm/OlcUsuMrqxkDAXIPrRdo7SvINIVj0yCKTQIYwODGFkOpF31NqOR8wM5oy3lEUaCHdAWZToB2bG2S38R2oGwieY8tdAxkaWOM/ztTK4tprELJIumMoyNo3wCVHTpjJ/hUJWaJtKx3w/iM8kdpaLBLoWRWVvKMnpuS9VZuAXpmkiEd3pDsMGBgG3+RGPrRtnf3UytC9zFGXZcpnGVxjAPbfTvtU9rxrids8kUD2yxOAy8+2DkDA1ZyO+PypqLTFKTaI4uG3dqommtpuVD5pP1ORjPfJBA7UdZoL5uF3BRRGbuWB+vkViQPoDt9aKht7ri8M8v4mOOOaRdQjjCggY8uB22/nNMfDvBJbNEsIpkkWaZWJkGDnVkbgeppa9EnIg4E62y3kdyGZzrj/VQu2Mk530j/rXovhmZpOERcwE8rCAvGUzsNwD86Ci8Oa5Ls3HJnmkAblhBiMhux+/Qdqm8P2k1hBdW9xGsRjmzy0zgalB7j29amHdlzm5RSHjTMelc/izEDrOAfSk/GeKLYWouElj0rIBIfiwu5PfrtXl1l4o4hHxQ8Ve7zruDiCWUt+rODpAGABpIA9x99tGNM9wS5LqNecgdTsfrW5HdlA82DuD1pVDdRS2q3UcyGBxqVycAj5mtf03bQoNVzGdRxhCW/wooPBk2Scnr32rAWXocGlb+IbTkeWXMhI0gqQSM79uuMmjobqOddUDBv4iixcUEFm9Sa7LqyAEYPtQ5kOMnt1pTxnxBbcO1QKXku9IYRrGWAB7nHbY0woejAwVC792rKrieKbVrjkMkiEE+mwwDkeo3FZQFCfwweXazzgDCjS+QTheYgY7ewNWXhd8lzbSz3oWBY3MessVGQ5OCT33H5fSp8JNza8JuWuW/CIQVMuV1HL4wM9AcZz22p+3F7Wz4DxGOARa4oxJsy6XdmBG/r9O9ef/AD4nvker/dJfTWx6eTJCEiuUDyqwiYHOoA5LD1//AD6i3aCBY3e6jjV5HVmcEa8kaQu25x5cD1rzeC8W68WJ+OkZYo+E8tdLEectlgQDhgckkgbeUHfFb8VprvPC1tbXUgtkuGjniTK8voc5x1wG6dhgY3NbrGcVnqKpI7s0dyrqMhdOSEw/mGQOuPL8xXnX6SZb3iV/a+GYBM4MAu5yjMRLguCNGknYhW9APSgDCLPwVxyGLiBa6nJl5j6pWZeYSqjPUsVVcn1J67VF4j4lcWvEYZ7G5yzQQW6uiRt+rbAbzkZGcP37faowadiZ5pxOOReJXMGhzJzn2K7nzHtUMVtKHhYwyHmfs10k8z5Dv9KsUiIhj4mjlZ4JeVo5OACDIVb0/cxj370RHxloPwN4cyDh8mViJGoIT5se2BsPXet07I4iuLhXEUnEE9vNZ4USSG4RoxGp6McjocH7Vzbgu50xuzL1fSSAScDPpntV0uvGNtxPiPDLoSPHAkZVlnwSQGOoHBOxz69qrXOjsePyLAzhPiaDSNEpG4TY9N8ZxUK5NoueOMYRkn2ARXskDq0iMHGQZCNj22xRRlubiNXVJGVXZf1aE5+x36inUVpb3kVxzrKOS3W6kxpJXQzYYhds6c5+1MbK7htOEKrLCbqKZIYJXgUNpHYMcn95unqfeiqFHopMYVFQxoTy21KNJ8vrj0qZZZGmAJVyDgaR5gfQDrntT7inFbC24hc20fD7c26wiR5IkCcksqg9ugJHl99sbV3bw28yx8Q/Cx27sxbJchdXlOc7dzTVvbFJLpM5sGe48LmN2I1XDA7kH4jRn6P2v5vEMl5fMQJlTTqyNOCOgPtij7Gxilu/wVpplfVzZopFKoAwVyQR1zr2+9AX97xDgMMdhd8NhlJlDRNGSHkHcagMjoDg9AvvR30C0qZ6T4lkkPCbK3tLho7idBI7phtOy9vQ6jXn13d8YMkFvdT5tHuHEpZCpJCeXSR1yO2O3X0Cm8WXcN9albcRKBHHPK4GUTyjtvg4OBnf2PRL4j429zwi0tkheK2MzuHAVcuuVOMY20sNj0z1NTHG7svmlFouHjG4tLvgFvw7hTXBk5yBNcYXmKNWoE5x1A+oxVNhBHD+RFOTHzxOA0Y2OggnJGenvjrkdDVntPFEdstne20IVbaUR3EkkfkDFiPM3Udj0pT4uv1murm6iaA3UswleKONlMOwATOfNnr06tVca0iNtbGXCr644sqR38pK2qCOAgMuoAbjPQkYBz13PpRUElo8ExkLLoJB5p3wOpznaqnwPik0rPEqjMaalBhQaCM9DjK/9K34d47eT8SW3cpokBjhidNSxOd1YDvhlGfbNOmhVFl3glij0CGQFdW2AGztnrnerHxubhrcNMstwivJEXR9IC+VdWrOemB17/lVIfi8t1cOt/8Ah7R53JEbJ8GSNlYbHzF9sY6CrJDdy28FtbtFc5kTltIwwqrkdT6YOD+eKAqgKz4zNwqYRtdSMFCjUy56+oPSgr3iL3V1NdTzJz2iZWXJwMDC+X5f41rxYssXDuJXsNvzxJDGTJcDWCSQXyOmegqLhl/yEtbjEcE9/wAhkd0DBkCEY+LK4ZjjGduopR2rYSpE6Sf0rJGYedNcwRYYxKxCDO2e42bv/CsqDxvxTkCyjaWO0QrrSa1Vk5qgaQCUHbBGO4A9KynsfGL2LeIw3g8VyWi3d1JbyETLFLOSqg5Y7dOowNqu/D7VLXw9ZRPDGGlZrhtupOyn7E1Uf/Htn/sUf8Gq+H+o8N/2cf7xqX4Eb2gJLSN5xIkCtKFxqC5IHpn02qc8Je4ZHNtqKEshYdDgjO/sSPrVsh+N/wCzXT9PqKQFXXw/rTQ8EATqFYAj8hRI8PR485ix7R5p9+89bb9oP57UAI/8nrI41KD/AOmopNx3wraw+HOIRWwaWcxuUYqpbLDTjb5j7VdRWH4j8qdiZ4Lxbw9+G8acOt4xhLy9EYtxGfIgkVT8wdz8hXqk3ha3bxHa8SiWCKCGMobcQjDZVxnPY5K/Y+tJOO/53/Dv9wf4S16APgT+e1VJiQubhtsAcRxKpOf2Sf8AKkd3wHhLLcq00j885KqFJVuZrBU42IP5AU54v8H8+tRcM/bSf2DUFldHh3h8Qn5lurfiI+XI8yBpGXbbIGrGw6dMULxlHtbWJOFWn4iZnEbCVHCKmME7DO23boDTx+v1rT/EKaFQmifiT8Qt55gh1II5liRlVNs6hkDPQA5+YB6UbZ8NSDmM7PLLKMys7lgx+Ro49W/nvWu30FIabBZOGWcjBpLO2ZgMZaJSf4VQ/wBI3DEjuOE29jbQwiZnRVjQIpdigGcfztXooqr+Ov2nh/8A80jqovYpLQTD4XEEIgE7NEFiHwAkshbzbkjJ1Dsfh71WzwDif+UMEc8iTtDLAxlaTSWyzBMg5HVN9++3WvSIf2n1/wADSi4/rNx/t1r/APHS5McUUW14dKv6QprBUcaLuR5hjACEasn03P51YvCHBoIL66lNsup4ijP3BDlTj0zipOE/5zfEH9xH/upTzgHw3/8Aet/xJKuT0QiueIrEHjVk51skDBSkgZ9eMsDncbkY36k9c704vL/myNHJaTsBlNSplWGR036fP50Rd/8AbMn9i1/4r09/e+v/ACqUypIrN1cJf2Qtbi0kMIGoxmIHOB698E59crmgmS0s7G2tfwVxKbILFHIfhJBOD03PXcevQZOLhJ8J+VCcX/qo/vBSfVCKnxSG04ha2pmsGkeKMINakrjJOQMY6k+/mrKs3Evjs/7D/wDtrKcVSLitH//Z"/>
          <p:cNvSpPr>
            <a:spLocks noChangeAspect="1" noChangeArrowheads="1"/>
          </p:cNvSpPr>
          <p:nvPr/>
        </p:nvSpPr>
        <p:spPr bwMode="auto">
          <a:xfrm>
            <a:off x="63500" y="-503238"/>
            <a:ext cx="1885950" cy="10572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6" name="Picture 5" descr="350px-St__Basil2.jpg"/>
          <p:cNvPicPr>
            <a:picLocks noChangeAspect="1"/>
          </p:cNvPicPr>
          <p:nvPr/>
        </p:nvPicPr>
        <p:blipFill>
          <a:blip r:embed="rId4" cstate="print"/>
          <a:stretch>
            <a:fillRect/>
          </a:stretch>
        </p:blipFill>
        <p:spPr>
          <a:xfrm>
            <a:off x="4953000" y="1524000"/>
            <a:ext cx="4056271" cy="3048000"/>
          </a:xfrm>
          <a:prstGeom prst="rect">
            <a:avLst/>
          </a:prstGeom>
        </p:spPr>
      </p:pic>
      <p:sp>
        <p:nvSpPr>
          <p:cNvPr id="7" name="TextBox 6"/>
          <p:cNvSpPr txBox="1"/>
          <p:nvPr/>
        </p:nvSpPr>
        <p:spPr>
          <a:xfrm>
            <a:off x="762000" y="4876800"/>
            <a:ext cx="7924800" cy="923330"/>
          </a:xfrm>
          <a:prstGeom prst="rect">
            <a:avLst/>
          </a:prstGeom>
          <a:noFill/>
        </p:spPr>
        <p:txBody>
          <a:bodyPr wrap="square" rtlCol="0">
            <a:spAutoFit/>
          </a:bodyPr>
          <a:lstStyle/>
          <a:p>
            <a:pPr>
              <a:buFont typeface="Arial" pitchFamily="34" charset="0"/>
              <a:buChar char="•"/>
            </a:pPr>
            <a:r>
              <a:rPr lang="en-US" dirty="0" smtClean="0"/>
              <a:t>Cathedral of the Twelve Apostles and Cathedral of the Assumption are inside the Kremlin walls. </a:t>
            </a:r>
          </a:p>
          <a:p>
            <a:endParaRPr lang="en-US" dirty="0"/>
          </a:p>
        </p:txBody>
      </p:sp>
      <p:sp>
        <p:nvSpPr>
          <p:cNvPr id="8" name="TextBox 7"/>
          <p:cNvSpPr txBox="1"/>
          <p:nvPr/>
        </p:nvSpPr>
        <p:spPr>
          <a:xfrm>
            <a:off x="762000" y="5638800"/>
            <a:ext cx="7848600" cy="369332"/>
          </a:xfrm>
          <a:prstGeom prst="rect">
            <a:avLst/>
          </a:prstGeom>
          <a:noFill/>
        </p:spPr>
        <p:txBody>
          <a:bodyPr wrap="square" rtlCol="0">
            <a:spAutoFit/>
          </a:bodyPr>
          <a:lstStyle/>
          <a:p>
            <a:pPr>
              <a:buFont typeface="Arial" pitchFamily="34" charset="0"/>
              <a:buChar char="•"/>
            </a:pPr>
            <a:r>
              <a:rPr lang="en-US" dirty="0" smtClean="0"/>
              <a:t>It was first built of oak in 1156 and founded by Prince Yury Dolgoruky.  </a:t>
            </a:r>
            <a:endParaRPr lang="en-US" dirty="0"/>
          </a:p>
        </p:txBody>
      </p:sp>
      <p:sp>
        <p:nvSpPr>
          <p:cNvPr id="9" name="TextBox 8"/>
          <p:cNvSpPr txBox="1"/>
          <p:nvPr/>
        </p:nvSpPr>
        <p:spPr>
          <a:xfrm>
            <a:off x="762000" y="6096000"/>
            <a:ext cx="7239000" cy="369332"/>
          </a:xfrm>
          <a:prstGeom prst="rect">
            <a:avLst/>
          </a:prstGeom>
          <a:noFill/>
        </p:spPr>
        <p:txBody>
          <a:bodyPr wrap="square" rtlCol="0">
            <a:spAutoFit/>
          </a:bodyPr>
          <a:lstStyle/>
          <a:p>
            <a:pPr>
              <a:buFont typeface="Arial" pitchFamily="34" charset="0"/>
              <a:buChar char="•"/>
            </a:pPr>
            <a:r>
              <a:rPr lang="en-US" dirty="0" smtClean="0"/>
              <a:t>Offered protection against military attacks during the Middle Ages.</a:t>
            </a:r>
            <a:endParaRPr lang="en-US" dirty="0"/>
          </a:p>
        </p:txBody>
      </p:sp>
    </p:spTree>
  </p:cSld>
  <p:clrMapOvr>
    <a:masterClrMapping/>
  </p:clrMapOvr>
  <p:transition spd="slow">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moscow-red-square-photo-russia.jp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b="1" i="1" u="sng" dirty="0" smtClean="0">
                <a:effectLst>
                  <a:outerShdw blurRad="38100" dist="38100" dir="2700000" algn="tl">
                    <a:srgbClr val="000000">
                      <a:alpha val="43137"/>
                    </a:srgbClr>
                  </a:outerShdw>
                </a:effectLst>
              </a:rPr>
              <a:t>Red Square, Moscow</a:t>
            </a:r>
            <a:endParaRPr lang="en-US" b="1" i="1" u="sng" dirty="0">
              <a:effectLst>
                <a:outerShdw blurRad="38100" dist="38100" dir="2700000" algn="tl">
                  <a:srgbClr val="000000">
                    <a:alpha val="43137"/>
                  </a:srgbClr>
                </a:outerShdw>
              </a:effectLst>
            </a:endParaRPr>
          </a:p>
        </p:txBody>
      </p:sp>
      <p:sp>
        <p:nvSpPr>
          <p:cNvPr id="8" name="Content Placeholder 7"/>
          <p:cNvSpPr>
            <a:spLocks noGrp="1"/>
          </p:cNvSpPr>
          <p:nvPr>
            <p:ph idx="1"/>
          </p:nvPr>
        </p:nvSpPr>
        <p:spPr>
          <a:xfrm>
            <a:off x="685800" y="1143000"/>
            <a:ext cx="6629400" cy="2133600"/>
          </a:xfrm>
        </p:spPr>
        <p:txBody>
          <a:bodyPr>
            <a:normAutofit fontScale="92500" lnSpcReduction="20000"/>
          </a:bodyPr>
          <a:lstStyle/>
          <a:p>
            <a:r>
              <a:rPr lang="en-US" dirty="0" smtClean="0">
                <a:solidFill>
                  <a:schemeClr val="tx1">
                    <a:lumMod val="95000"/>
                    <a:lumOff val="5000"/>
                  </a:schemeClr>
                </a:solidFill>
                <a:effectLst>
                  <a:outerShdw blurRad="38100" dist="38100" dir="2700000" algn="tl">
                    <a:srgbClr val="000000">
                      <a:alpha val="43137"/>
                    </a:srgbClr>
                  </a:outerShdw>
                </a:effectLst>
                <a:latin typeface="Times New Roman" pitchFamily="18" charset="0"/>
                <a:cs typeface="Times New Roman" pitchFamily="18" charset="0"/>
              </a:rPr>
              <a:t>Most visited place in Moscow by tourists</a:t>
            </a:r>
          </a:p>
          <a:p>
            <a:r>
              <a:rPr lang="en-US" dirty="0" smtClean="0">
                <a:solidFill>
                  <a:schemeClr val="tx1">
                    <a:lumMod val="95000"/>
                    <a:lumOff val="5000"/>
                  </a:schemeClr>
                </a:solidFill>
                <a:effectLst>
                  <a:outerShdw blurRad="38100" dist="38100" dir="2700000" algn="tl">
                    <a:srgbClr val="000000">
                      <a:alpha val="43137"/>
                    </a:srgbClr>
                  </a:outerShdw>
                </a:effectLst>
                <a:latin typeface="Times New Roman" pitchFamily="18" charset="0"/>
                <a:cs typeface="Times New Roman" pitchFamily="18" charset="0"/>
              </a:rPr>
              <a:t>Red Square got its name because red in Russian is “</a:t>
            </a:r>
            <a:r>
              <a:rPr lang="en-US" dirty="0" err="1" smtClean="0">
                <a:solidFill>
                  <a:schemeClr val="tx1">
                    <a:lumMod val="95000"/>
                    <a:lumOff val="5000"/>
                  </a:schemeClr>
                </a:solidFill>
                <a:effectLst>
                  <a:outerShdw blurRad="38100" dist="38100" dir="2700000" algn="tl">
                    <a:srgbClr val="000000">
                      <a:alpha val="43137"/>
                    </a:srgbClr>
                  </a:outerShdw>
                </a:effectLst>
                <a:latin typeface="Times New Roman" pitchFamily="18" charset="0"/>
                <a:cs typeface="Times New Roman" pitchFamily="18" charset="0"/>
              </a:rPr>
              <a:t>krasniy</a:t>
            </a:r>
            <a:r>
              <a:rPr lang="en-US" dirty="0" smtClean="0">
                <a:solidFill>
                  <a:schemeClr val="tx1">
                    <a:lumMod val="95000"/>
                    <a:lumOff val="5000"/>
                  </a:schemeClr>
                </a:solidFill>
                <a:effectLst>
                  <a:outerShdw blurRad="38100" dist="38100" dir="2700000" algn="tl">
                    <a:srgbClr val="000000">
                      <a:alpha val="43137"/>
                    </a:srgbClr>
                  </a:outerShdw>
                </a:effectLst>
                <a:latin typeface="Times New Roman" pitchFamily="18" charset="0"/>
                <a:cs typeface="Times New Roman" pitchFamily="18" charset="0"/>
              </a:rPr>
              <a:t>” which sounds like another Russian word for beautiful.  </a:t>
            </a:r>
            <a:endParaRPr lang="en-US" dirty="0">
              <a:solidFill>
                <a:schemeClr val="tx1">
                  <a:lumMod val="95000"/>
                  <a:lumOff val="5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ransition spd="slow">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ussia-flag.jpg"/>
          <p:cNvPicPr>
            <a:picLocks noChangeAspect="1"/>
          </p:cNvPicPr>
          <p:nvPr/>
        </p:nvPicPr>
        <p:blipFill>
          <a:blip r:embed="rId3" cstate="print"/>
          <a:stretch>
            <a:fillRect/>
          </a:stretch>
        </p:blipFill>
        <p:spPr>
          <a:xfrm>
            <a:off x="0" y="0"/>
            <a:ext cx="9144000" cy="6888480"/>
          </a:xfrm>
          <a:prstGeom prst="rect">
            <a:avLst/>
          </a:prstGeom>
        </p:spPr>
      </p:pic>
      <p:sp>
        <p:nvSpPr>
          <p:cNvPr id="2" name="Title 1"/>
          <p:cNvSpPr>
            <a:spLocks noGrp="1"/>
          </p:cNvSpPr>
          <p:nvPr>
            <p:ph type="title"/>
          </p:nvPr>
        </p:nvSpPr>
        <p:spPr>
          <a:xfrm>
            <a:off x="304800" y="2667000"/>
            <a:ext cx="8229600" cy="1143000"/>
          </a:xfrm>
        </p:spPr>
        <p:txBody>
          <a:bodyPr>
            <a:normAutofit/>
          </a:bodyPr>
          <a:lstStyle/>
          <a:p>
            <a:r>
              <a:rPr lang="en-US" sz="6000" b="1" i="1" u="sng" dirty="0" smtClean="0">
                <a:solidFill>
                  <a:schemeClr val="bg1"/>
                </a:solidFill>
                <a:effectLst>
                  <a:outerShdw blurRad="38100" dist="38100" dir="2700000" algn="tl">
                    <a:srgbClr val="000000">
                      <a:alpha val="43137"/>
                    </a:srgbClr>
                  </a:outerShdw>
                </a:effectLst>
                <a:latin typeface="Onyx" pitchFamily="82" charset="0"/>
              </a:rPr>
              <a:t>Food In Russia </a:t>
            </a:r>
            <a:endParaRPr lang="en-US" sz="6000" b="1" i="1" u="sng" dirty="0">
              <a:solidFill>
                <a:schemeClr val="bg1"/>
              </a:solidFill>
              <a:effectLst>
                <a:outerShdw blurRad="38100" dist="38100" dir="2700000" algn="tl">
                  <a:srgbClr val="000000">
                    <a:alpha val="43137"/>
                  </a:srgbClr>
                </a:outerShdw>
              </a:effectLst>
              <a:latin typeface="Onyx" pitchFamily="82" charset="0"/>
            </a:endParaRPr>
          </a:p>
        </p:txBody>
      </p:sp>
    </p:spTree>
  </p:cSld>
  <p:clrMapOvr>
    <a:masterClrMapping/>
  </p:clrMapOvr>
  <p:transition spd="slow">
    <p:fade/>
    <p:sndAc>
      <p:stSnd>
        <p:snd r:embed="rId2" name="bomb.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Documents and Settings\DAJ022\Local Settings\Temporary Internet Files\Content.IE5\1DCIYRR1\MC900025657[1].wmf"/>
          <p:cNvPicPr>
            <a:picLocks noChangeAspect="1" noChangeArrowheads="1"/>
          </p:cNvPicPr>
          <p:nvPr/>
        </p:nvPicPr>
        <p:blipFill>
          <a:blip r:embed="rId2" cstate="print"/>
          <a:srcRect/>
          <a:stretch>
            <a:fillRect/>
          </a:stretch>
        </p:blipFill>
        <p:spPr bwMode="auto">
          <a:xfrm>
            <a:off x="0" y="0"/>
            <a:ext cx="9353549" cy="7086600"/>
          </a:xfrm>
          <a:prstGeom prst="rect">
            <a:avLst/>
          </a:prstGeom>
          <a:noFill/>
        </p:spPr>
      </p:pic>
      <p:sp>
        <p:nvSpPr>
          <p:cNvPr id="2" name="Title 1"/>
          <p:cNvSpPr>
            <a:spLocks noGrp="1"/>
          </p:cNvSpPr>
          <p:nvPr>
            <p:ph type="title"/>
          </p:nvPr>
        </p:nvSpPr>
        <p:spPr/>
        <p:txBody>
          <a:bodyPr/>
          <a:lstStyle/>
          <a:p>
            <a:r>
              <a:rPr lang="en-US" b="1" u="sng" dirty="0" smtClean="0">
                <a:latin typeface="Onyx" pitchFamily="82" charset="0"/>
              </a:rPr>
              <a:t>Borshch </a:t>
            </a:r>
            <a:endParaRPr lang="en-US" b="1" u="sng" dirty="0">
              <a:latin typeface="Onyx" pitchFamily="82" charset="0"/>
            </a:endParaRPr>
          </a:p>
        </p:txBody>
      </p:sp>
      <p:pic>
        <p:nvPicPr>
          <p:cNvPr id="4" name="Content Placeholder 3" descr="untitledhh.bmp"/>
          <p:cNvPicPr>
            <a:picLocks noGrp="1" noChangeAspect="1"/>
          </p:cNvPicPr>
          <p:nvPr>
            <p:ph idx="1"/>
          </p:nvPr>
        </p:nvPicPr>
        <p:blipFill>
          <a:blip r:embed="rId3" cstate="print"/>
          <a:stretch>
            <a:fillRect/>
          </a:stretch>
        </p:blipFill>
        <p:spPr>
          <a:xfrm>
            <a:off x="685800" y="1676400"/>
            <a:ext cx="3786909" cy="3124200"/>
          </a:xfrm>
        </p:spPr>
      </p:pic>
      <p:pic>
        <p:nvPicPr>
          <p:cNvPr id="5" name="Picture 4" descr="untitledh.bmp"/>
          <p:cNvPicPr>
            <a:picLocks noChangeAspect="1"/>
          </p:cNvPicPr>
          <p:nvPr/>
        </p:nvPicPr>
        <p:blipFill>
          <a:blip r:embed="rId4" cstate="print"/>
          <a:stretch>
            <a:fillRect/>
          </a:stretch>
        </p:blipFill>
        <p:spPr>
          <a:xfrm>
            <a:off x="5334000" y="1676400"/>
            <a:ext cx="3124200" cy="3200400"/>
          </a:xfrm>
          <a:prstGeom prst="rect">
            <a:avLst/>
          </a:prstGeom>
        </p:spPr>
      </p:pic>
      <p:sp>
        <p:nvSpPr>
          <p:cNvPr id="6" name="TextBox 5"/>
          <p:cNvSpPr txBox="1"/>
          <p:nvPr/>
        </p:nvSpPr>
        <p:spPr>
          <a:xfrm>
            <a:off x="685800" y="5257800"/>
            <a:ext cx="8153400" cy="646331"/>
          </a:xfrm>
          <a:prstGeom prst="rect">
            <a:avLst/>
          </a:prstGeom>
          <a:noFill/>
        </p:spPr>
        <p:txBody>
          <a:bodyPr wrap="square" rtlCol="0">
            <a:spAutoFit/>
          </a:bodyPr>
          <a:lstStyle/>
          <a:p>
            <a:r>
              <a:rPr lang="en-US" dirty="0" smtClean="0"/>
              <a:t>Borshch is a common beet soup full of vegetables and meat, the layered flavors in this soup are especially nice with a dollop of fresh sour cream</a:t>
            </a:r>
            <a:endParaRPr lang="en-US" dirty="0"/>
          </a:p>
        </p:txBody>
      </p:sp>
    </p:spTree>
  </p:cSld>
  <p:clrMapOvr>
    <a:masterClrMapping/>
  </p:clrMapOvr>
  <p:transition spd="slow">
    <p:wipe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DAJ022\Local Settings\Temporary Internet Files\Content.IE5\1DCIYRR1\MC900025657[1].wmf"/>
          <p:cNvPicPr>
            <a:picLocks noChangeAspect="1" noChangeArrowheads="1"/>
          </p:cNvPicPr>
          <p:nvPr/>
        </p:nvPicPr>
        <p:blipFill>
          <a:blip r:embed="rId2" cstate="print"/>
          <a:srcRect/>
          <a:stretch>
            <a:fillRect/>
          </a:stretch>
        </p:blipFill>
        <p:spPr bwMode="auto">
          <a:xfrm>
            <a:off x="0" y="0"/>
            <a:ext cx="9353549" cy="7086600"/>
          </a:xfrm>
          <a:prstGeom prst="rect">
            <a:avLst/>
          </a:prstGeom>
          <a:noFill/>
        </p:spPr>
      </p:pic>
      <p:sp>
        <p:nvSpPr>
          <p:cNvPr id="2" name="Title 1"/>
          <p:cNvSpPr>
            <a:spLocks noGrp="1"/>
          </p:cNvSpPr>
          <p:nvPr>
            <p:ph type="title"/>
          </p:nvPr>
        </p:nvSpPr>
        <p:spPr/>
        <p:txBody>
          <a:bodyPr/>
          <a:lstStyle/>
          <a:p>
            <a:r>
              <a:rPr lang="en-US" b="1" u="sng" dirty="0" smtClean="0">
                <a:latin typeface="Onyx" pitchFamily="82" charset="0"/>
                <a:cs typeface="Times New Roman" pitchFamily="18" charset="0"/>
              </a:rPr>
              <a:t>Blini</a:t>
            </a:r>
            <a:endParaRPr lang="en-US" u="sng" dirty="0">
              <a:latin typeface="Onyx" pitchFamily="82" charset="0"/>
              <a:cs typeface="Times New Roman" pitchFamily="18" charset="0"/>
            </a:endParaRPr>
          </a:p>
        </p:txBody>
      </p:sp>
      <p:pic>
        <p:nvPicPr>
          <p:cNvPr id="5" name="Picture 4" descr="imagesCA6JW9XG.jpg"/>
          <p:cNvPicPr>
            <a:picLocks noChangeAspect="1"/>
          </p:cNvPicPr>
          <p:nvPr/>
        </p:nvPicPr>
        <p:blipFill>
          <a:blip r:embed="rId3" cstate="print"/>
          <a:stretch>
            <a:fillRect/>
          </a:stretch>
        </p:blipFill>
        <p:spPr>
          <a:xfrm>
            <a:off x="4953000" y="1600201"/>
            <a:ext cx="3810000" cy="3124200"/>
          </a:xfrm>
          <a:prstGeom prst="rect">
            <a:avLst/>
          </a:prstGeom>
        </p:spPr>
      </p:pic>
      <p:pic>
        <p:nvPicPr>
          <p:cNvPr id="6" name="Picture 5" descr="fff.bmp"/>
          <p:cNvPicPr>
            <a:picLocks noChangeAspect="1"/>
          </p:cNvPicPr>
          <p:nvPr/>
        </p:nvPicPr>
        <p:blipFill>
          <a:blip r:embed="rId4" cstate="print"/>
          <a:stretch>
            <a:fillRect/>
          </a:stretch>
        </p:blipFill>
        <p:spPr>
          <a:xfrm>
            <a:off x="381000" y="1676400"/>
            <a:ext cx="3962400" cy="3021909"/>
          </a:xfrm>
          <a:prstGeom prst="rect">
            <a:avLst/>
          </a:prstGeom>
        </p:spPr>
      </p:pic>
      <p:sp>
        <p:nvSpPr>
          <p:cNvPr id="7" name="TextBox 6"/>
          <p:cNvSpPr txBox="1"/>
          <p:nvPr/>
        </p:nvSpPr>
        <p:spPr>
          <a:xfrm>
            <a:off x="762000" y="5105400"/>
            <a:ext cx="8077200" cy="646331"/>
          </a:xfrm>
          <a:prstGeom prst="rect">
            <a:avLst/>
          </a:prstGeom>
          <a:noFill/>
        </p:spPr>
        <p:txBody>
          <a:bodyPr wrap="square" rtlCol="0">
            <a:spAutoFit/>
          </a:bodyPr>
          <a:lstStyle/>
          <a:p>
            <a:r>
              <a:rPr lang="en-US" dirty="0" smtClean="0"/>
              <a:t>Blini is also served rolled with a variety of fillings: jam, cheese, onions, or even chocolate syrup. Blini is extremely common in Russia and is considered a delicacy.  </a:t>
            </a:r>
            <a:endParaRPr lang="en-US" dirty="0"/>
          </a:p>
        </p:txBody>
      </p:sp>
    </p:spTree>
  </p:cSld>
  <p:clrMapOvr>
    <a:masterClrMapping/>
  </p:clrMapOvr>
  <p:transition spd="slow">
    <p:fade thruBlk="1"/>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188</TotalTime>
  <Words>395</Words>
  <Application>Microsoft Office PowerPoint</Application>
  <PresentationFormat>On-screen Show (4:3)</PresentationFormat>
  <Paragraphs>36</Paragraphs>
  <Slides>17</Slides>
  <Notes>1</Notes>
  <HiddenSlides>0</HiddenSlides>
  <MMClips>1</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A Journey Through Russia</vt:lpstr>
      <vt:lpstr>Slide 2</vt:lpstr>
      <vt:lpstr>Slide 3</vt:lpstr>
      <vt:lpstr>Slide 4</vt:lpstr>
      <vt:lpstr>The Kremlin, Moscow</vt:lpstr>
      <vt:lpstr>Red Square, Moscow</vt:lpstr>
      <vt:lpstr>Food In Russia </vt:lpstr>
      <vt:lpstr>Borshch </vt:lpstr>
      <vt:lpstr>Blini</vt:lpstr>
      <vt:lpstr>Pelmeni</vt:lpstr>
      <vt:lpstr>Caviar</vt:lpstr>
      <vt:lpstr>Clothing in Russia</vt:lpstr>
      <vt:lpstr>Slide 13</vt:lpstr>
      <vt:lpstr>Fast Facts on Russia</vt:lpstr>
      <vt:lpstr>Slide 15</vt:lpstr>
      <vt:lpstr>Slide 16</vt:lpstr>
      <vt:lpstr>Slide 17</vt:lpstr>
    </vt:vector>
  </TitlesOfParts>
  <Company>Hampton Township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Journey Through Russia</dc:title>
  <dc:creator>DAJ022</dc:creator>
  <cp:lastModifiedBy>DAJ022</cp:lastModifiedBy>
  <cp:revision>24</cp:revision>
  <dcterms:created xsi:type="dcterms:W3CDTF">2012-02-07T19:18:34Z</dcterms:created>
  <dcterms:modified xsi:type="dcterms:W3CDTF">2012-02-14T19:21:13Z</dcterms:modified>
</cp:coreProperties>
</file>